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8" r:id="rId7"/>
    <p:sldId id="261" r:id="rId8"/>
    <p:sldId id="262" r:id="rId9"/>
    <p:sldId id="269" r:id="rId10"/>
    <p:sldId id="267" r:id="rId11"/>
    <p:sldId id="263" r:id="rId12"/>
    <p:sldId id="270" r:id="rId13"/>
    <p:sldId id="264" r:id="rId14"/>
    <p:sldId id="265" r:id="rId15"/>
  </p:sldIdLst>
  <p:sldSz cx="24384000" cy="13716000"/>
  <p:notesSz cx="6858000" cy="9144000"/>
  <p:embeddedFontLst>
    <p:embeddedFont>
      <p:font typeface="Pretendard Bold" panose="020B0604020202020204" charset="-127"/>
      <p:bold r:id="rId16"/>
    </p:embeddedFont>
    <p:embeddedFont>
      <p:font typeface="Pretendard Medium" panose="020B0604020202020204" charset="-127"/>
      <p:bold r:id="rId17"/>
    </p:embeddedFont>
    <p:embeddedFont>
      <p:font typeface="Pretendard Regular" panose="020B0604020202020204" charset="-127"/>
      <p:regular r:id="rId18"/>
    </p:embeddedFont>
    <p:embeddedFont>
      <p:font typeface="Pretendard SemiBold" panose="020B0604020202020204" charset="-127"/>
      <p:bold r:id="rId19"/>
    </p:embeddedFont>
    <p:embeddedFont>
      <p:font typeface="Baskervville Regular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3232"/>
    <a:srgbClr val="5656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FC888A-5F52-4910-8DB6-0BE2DD1C0159}" v="101" dt="2025-11-07T16:11:16.4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3848" autoAdjust="0"/>
  </p:normalViewPr>
  <p:slideViewPr>
    <p:cSldViewPr>
      <p:cViewPr varScale="1">
        <p:scale>
          <a:sx n="23" d="100"/>
          <a:sy n="23" d="100"/>
        </p:scale>
        <p:origin x="610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jacc.2023.11.00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43400" y="2286000"/>
            <a:ext cx="22860000" cy="22860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000" y="-5207000"/>
            <a:ext cx="8890000" cy="8890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625600" y="6184900"/>
            <a:ext cx="11658600" cy="2806700"/>
          </a:xfrm>
          <a:prstGeom prst="rect">
            <a:avLst/>
          </a:prstGeom>
        </p:spPr>
        <p:txBody>
          <a:bodyPr lIns="0" tIns="137579" rIns="0" bIns="137579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8666" b="0" i="0" u="none" strike="noStrike" dirty="0">
                <a:solidFill>
                  <a:srgbClr val="323232"/>
                </a:solidFill>
                <a:ea typeface="Pretendard SemiBold"/>
              </a:rPr>
              <a:t>설명가능한 </a:t>
            </a:r>
            <a:r>
              <a:rPr lang="en-US" altLang="ko-KR" sz="8666" dirty="0">
                <a:solidFill>
                  <a:srgbClr val="323232"/>
                </a:solidFill>
                <a:ea typeface="Pretendard SemiBold"/>
              </a:rPr>
              <a:t>AI</a:t>
            </a:r>
            <a:r>
              <a:rPr lang="ko-KR" altLang="en-US" sz="8666" dirty="0">
                <a:solidFill>
                  <a:srgbClr val="323232"/>
                </a:solidFill>
                <a:ea typeface="Pretendard SemiBold"/>
              </a:rPr>
              <a:t>와 생성형 </a:t>
            </a:r>
            <a:r>
              <a:rPr lang="en-US" altLang="ko-KR" sz="8666" dirty="0">
                <a:solidFill>
                  <a:srgbClr val="323232"/>
                </a:solidFill>
                <a:ea typeface="Pretendard SemiBold"/>
              </a:rPr>
              <a:t>AI</a:t>
            </a:r>
            <a:r>
              <a:rPr lang="ko-KR" altLang="en-US" sz="8666" dirty="0">
                <a:solidFill>
                  <a:srgbClr val="323232"/>
                </a:solidFill>
                <a:ea typeface="Pretendard SemiBold"/>
              </a:rPr>
              <a:t> 기반 개인 맞춤형 심혈관 질환 예측 시스템</a:t>
            </a:r>
            <a:endParaRPr lang="ko-KR" sz="8666" b="0" i="0" u="none" strike="noStrike" dirty="0">
              <a:solidFill>
                <a:srgbClr val="323232"/>
              </a:solidFill>
              <a:ea typeface="Pretendard Semi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01800" y="9791700"/>
            <a:ext cx="9194800" cy="952500"/>
          </a:xfrm>
          <a:prstGeom prst="rect">
            <a:avLst/>
          </a:prstGeom>
        </p:spPr>
        <p:txBody>
          <a:bodyPr lIns="0" tIns="46566" rIns="0" bIns="46566" rtlCol="0" anchor="ctr"/>
          <a:lstStyle/>
          <a:p>
            <a:pPr lvl="0">
              <a:lnSpc>
                <a:spcPct val="95449"/>
              </a:lnSpc>
            </a:pPr>
            <a:r>
              <a:rPr lang="en-US" altLang="ko-KR" sz="3200" dirty="0">
                <a:latin typeface="Baskervville Regular" panose="020B0600000101010101" charset="0"/>
              </a:rPr>
              <a:t>Explainable and Generative AI-based Personalized Cardiovascular Disease Prediction System</a:t>
            </a:r>
            <a:endParaRPr lang="en" sz="4400" b="0" u="none" strike="noStrike" dirty="0">
              <a:solidFill>
                <a:srgbClr val="323232"/>
              </a:solidFill>
              <a:latin typeface="Baskervville Regular" panose="020B0600000101010101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328400" y="762000"/>
            <a:ext cx="12192000" cy="431800"/>
          </a:xfrm>
          <a:prstGeom prst="rect">
            <a:avLst/>
          </a:prstGeom>
        </p:spPr>
        <p:txBody>
          <a:bodyPr lIns="0" tIns="38098" rIns="0" bIns="38098" rtlCol="0" anchor="ctr"/>
          <a:lstStyle/>
          <a:p>
            <a:pPr lvl="0" algn="r">
              <a:lnSpc>
                <a:spcPct val="95449"/>
              </a:lnSpc>
            </a:pPr>
            <a:r>
              <a:rPr lang="en" sz="2399" b="0" i="0" u="none" strike="noStrike" spc="48" dirty="0">
                <a:solidFill>
                  <a:srgbClr val="323232">
                    <a:alpha val="80000"/>
                  </a:srgbClr>
                </a:solidFill>
                <a:latin typeface="Pretendard Medium"/>
              </a:rPr>
              <a:t>2025.11.08 SAT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39900" y="12395200"/>
            <a:ext cx="6718300" cy="469900"/>
          </a:xfrm>
          <a:prstGeom prst="rect">
            <a:avLst/>
          </a:prstGeom>
        </p:spPr>
        <p:txBody>
          <a:bodyPr lIns="0" tIns="42332" rIns="0" bIns="42332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2666" b="0" i="0" u="none" strike="noStrike" spc="53" dirty="0">
                <a:solidFill>
                  <a:srgbClr val="323232"/>
                </a:solidFill>
                <a:latin typeface="Pretendard Medium"/>
                <a:ea typeface="Pretendard Medium"/>
              </a:rPr>
              <a:t>동덕여자대학교</a:t>
            </a:r>
            <a:r>
              <a:rPr lang="en-US" sz="2666" b="0" i="0" u="none" strike="noStrike" spc="53" dirty="0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altLang="en-US" sz="2666" spc="53" dirty="0">
                <a:solidFill>
                  <a:srgbClr val="323232"/>
                </a:solidFill>
                <a:latin typeface="Pretendard Medium"/>
                <a:ea typeface="Pretendard Medium"/>
              </a:rPr>
              <a:t>컴퓨터학과 오승현</a:t>
            </a:r>
            <a:endParaRPr lang="en-US" altLang="ko-KR" sz="2666" spc="53" dirty="0">
              <a:solidFill>
                <a:srgbClr val="323232"/>
              </a:solidFill>
              <a:latin typeface="Pretendard Medium"/>
              <a:ea typeface="Pretendard Medium"/>
            </a:endParaRPr>
          </a:p>
          <a:p>
            <a:pPr>
              <a:lnSpc>
                <a:spcPct val="95449"/>
              </a:lnSpc>
            </a:pPr>
            <a:r>
              <a:rPr lang="ko-KR" altLang="en-US" sz="2666" spc="53" dirty="0">
                <a:solidFill>
                  <a:srgbClr val="323232"/>
                </a:solidFill>
                <a:latin typeface="Pretendard Medium"/>
                <a:ea typeface="Pretendard Medium"/>
              </a:rPr>
              <a:t>동덕여자대학교</a:t>
            </a:r>
            <a:r>
              <a:rPr lang="en-US" altLang="ko-KR" sz="2666" spc="53" dirty="0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altLang="en-US" sz="2666" spc="53" dirty="0">
                <a:solidFill>
                  <a:srgbClr val="323232"/>
                </a:solidFill>
                <a:latin typeface="Pretendard Medium" panose="020B0600000101010101" charset="-127"/>
                <a:ea typeface="Pretendard Medium" panose="020B0600000101010101" charset="-127"/>
              </a:rPr>
              <a:t>정보통계</a:t>
            </a:r>
            <a:r>
              <a:rPr lang="ko-KR" altLang="en-US" sz="2666" spc="53" dirty="0">
                <a:solidFill>
                  <a:srgbClr val="323232"/>
                </a:solidFill>
                <a:latin typeface="Pretendard Medium"/>
                <a:ea typeface="Pretendard Medium"/>
              </a:rPr>
              <a:t>학과 김현희 교수</a:t>
            </a:r>
            <a:endParaRPr lang="ko-KR" altLang="ko-KR" sz="2666" spc="53" dirty="0">
              <a:solidFill>
                <a:srgbClr val="323232"/>
              </a:solidFill>
              <a:ea typeface="Pretendard Medium"/>
            </a:endParaRPr>
          </a:p>
          <a:p>
            <a:pPr lvl="0" algn="l">
              <a:lnSpc>
                <a:spcPct val="95449"/>
              </a:lnSpc>
            </a:pPr>
            <a:endParaRPr lang="ko-KR" sz="2666" b="0" i="0" u="none" strike="noStrike" spc="53" dirty="0">
              <a:solidFill>
                <a:srgbClr val="323232"/>
              </a:solidFill>
              <a:ea typeface="Pretendard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8BA272-7320-157F-B12E-AE3E14E03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40EDE7A-99D6-D573-113E-C159A3165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-2057400"/>
            <a:ext cx="17830800" cy="178308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8FA432C4-5C1B-4DA7-E9A6-A7030C85F2C2}"/>
              </a:ext>
            </a:extLst>
          </p:cNvPr>
          <p:cNvSpPr txBox="1"/>
          <p:nvPr/>
        </p:nvSpPr>
        <p:spPr>
          <a:xfrm>
            <a:off x="1790700" y="1790700"/>
            <a:ext cx="14516100" cy="1536700"/>
          </a:xfrm>
          <a:prstGeom prst="rect">
            <a:avLst/>
          </a:prstGeom>
        </p:spPr>
        <p:txBody>
          <a:bodyPr lIns="0" tIns="137581" rIns="0" bIns="137581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8666" dirty="0">
                <a:solidFill>
                  <a:srgbClr val="323232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개인 맞춤형 조언</a:t>
            </a:r>
            <a:r>
              <a:rPr lang="en-US" altLang="ko-KR" sz="8666" dirty="0">
                <a:solidFill>
                  <a:srgbClr val="323232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: Gemini </a:t>
            </a:r>
            <a:r>
              <a:rPr lang="ko-KR" altLang="en-US" sz="8666" dirty="0">
                <a:solidFill>
                  <a:srgbClr val="323232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기반</a:t>
            </a:r>
            <a:endParaRPr lang="ko-KR" sz="8666" b="0" i="0" u="none" strike="noStrike" dirty="0">
              <a:solidFill>
                <a:srgbClr val="323232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283295D-E61A-7CFD-C0C0-957CEF985E66}"/>
              </a:ext>
            </a:extLst>
          </p:cNvPr>
          <p:cNvSpPr txBox="1"/>
          <p:nvPr/>
        </p:nvSpPr>
        <p:spPr>
          <a:xfrm>
            <a:off x="1790700" y="3365500"/>
            <a:ext cx="8483600" cy="571500"/>
          </a:xfrm>
          <a:prstGeom prst="rect">
            <a:avLst/>
          </a:prstGeom>
        </p:spPr>
        <p:txBody>
          <a:bodyPr lIns="0" tIns="50798" rIns="0" bIns="50798" rtlCol="0" anchor="ctr"/>
          <a:lstStyle/>
          <a:p>
            <a:pPr lvl="0">
              <a:lnSpc>
                <a:spcPct val="95449"/>
              </a:lnSpc>
            </a:pPr>
            <a:r>
              <a:rPr lang="en-US" sz="3199" i="1" dirty="0">
                <a:solidFill>
                  <a:srgbClr val="323232"/>
                </a:solidFill>
                <a:latin typeface="Baskervville Regular"/>
              </a:rPr>
              <a:t>Personalized Advice: Gemini-Based</a:t>
            </a:r>
            <a:endParaRPr lang="en" sz="3199" b="0" i="1" u="none" strike="noStrike" dirty="0">
              <a:solidFill>
                <a:srgbClr val="323232"/>
              </a:solidFill>
              <a:latin typeface="Baskervville Regula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3591C09-7308-1D60-4744-4C47CB5116E7}"/>
              </a:ext>
            </a:extLst>
          </p:cNvPr>
          <p:cNvSpPr txBox="1"/>
          <p:nvPr/>
        </p:nvSpPr>
        <p:spPr>
          <a:xfrm>
            <a:off x="23114000" y="508000"/>
            <a:ext cx="762000" cy="381000"/>
          </a:xfrm>
          <a:prstGeom prst="rect">
            <a:avLst/>
          </a:prstGeom>
        </p:spPr>
        <p:txBody>
          <a:bodyPr lIns="0" tIns="33866" rIns="0" bIns="33866" rtlCol="0" anchor="ctr"/>
          <a:lstStyle/>
          <a:p>
            <a:pPr lvl="0" algn="r">
              <a:lnSpc>
                <a:spcPct val="95449"/>
              </a:lnSpc>
            </a:pPr>
            <a:r>
              <a:rPr lang="en" sz="2133" b="0" i="0" u="none" strike="noStrike" spc="43" dirty="0">
                <a:solidFill>
                  <a:srgbClr val="787878"/>
                </a:solidFill>
                <a:latin typeface="Pretendard Medium"/>
              </a:rPr>
              <a:t>10</a:t>
            </a:r>
          </a:p>
        </p:txBody>
      </p:sp>
      <p:graphicFrame>
        <p:nvGraphicFramePr>
          <p:cNvPr id="27" name="Table 3">
            <a:extLst>
              <a:ext uri="{FF2B5EF4-FFF2-40B4-BE49-F238E27FC236}">
                <a16:creationId xmlns:a16="http://schemas.microsoft.com/office/drawing/2014/main" id="{C2B2F712-64E8-5088-E021-4CAEE8B9EB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574508"/>
              </p:ext>
            </p:extLst>
          </p:nvPr>
        </p:nvGraphicFramePr>
        <p:xfrm>
          <a:off x="1905000" y="4445000"/>
          <a:ext cx="21209000" cy="8328216"/>
        </p:xfrm>
        <a:graphic>
          <a:graphicData uri="http://schemas.openxmlformats.org/drawingml/2006/table">
            <a:tbl>
              <a:tblPr/>
              <a:tblGrid>
                <a:gridCol w="538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28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23102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666" b="0" i="0" u="none" strike="noStrike" dirty="0">
                          <a:solidFill>
                            <a:srgbClr val="323232"/>
                          </a:solidFill>
                          <a:ea typeface="Pretendard Bold"/>
                        </a:rPr>
                        <a:t>조언</a:t>
                      </a: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253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253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666" b="0" i="0" u="none" strike="noStrike" dirty="0">
                          <a:solidFill>
                            <a:srgbClr val="323232"/>
                          </a:solidFill>
                          <a:ea typeface="Pretendard Bold"/>
                        </a:rPr>
                        <a:t>세부내용</a:t>
                      </a: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253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9253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3102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399" b="0" i="0" u="none" strike="noStrike" dirty="0">
                          <a:solidFill>
                            <a:srgbClr val="323232"/>
                          </a:solidFill>
                          <a:ea typeface="Pretendard Regular"/>
                        </a:rPr>
                        <a:t>규칙적인 유산소 운동 시작</a:t>
                      </a: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253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399" b="0" i="0" u="none" strike="noStrike" dirty="0">
                          <a:solidFill>
                            <a:srgbClr val="323232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운동 부족이 가장 큰 위험 요소입니다</a:t>
                      </a:r>
                      <a:r>
                        <a:rPr lang="en-US" altLang="ko-KR" sz="2399" b="0" i="0" u="none" strike="noStrike" dirty="0">
                          <a:solidFill>
                            <a:srgbClr val="323232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.  </a:t>
                      </a:r>
                      <a:r>
                        <a:rPr lang="ko-KR" altLang="en-US" sz="2399" b="0" i="0" u="none" strike="noStrike" dirty="0">
                          <a:solidFill>
                            <a:srgbClr val="323232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걷기</a:t>
                      </a:r>
                      <a:r>
                        <a:rPr lang="en-US" altLang="ko-KR" sz="2399" b="0" i="0" u="none" strike="noStrike" dirty="0">
                          <a:solidFill>
                            <a:srgbClr val="323232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, </a:t>
                      </a:r>
                      <a:r>
                        <a:rPr lang="ko-KR" altLang="en-US" sz="2399" b="0" i="0" u="none" strike="noStrike" dirty="0">
                          <a:solidFill>
                            <a:srgbClr val="323232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수영</a:t>
                      </a:r>
                      <a:r>
                        <a:rPr lang="en-US" altLang="ko-KR" sz="2399" b="0" i="0" u="none" strike="noStrike" dirty="0">
                          <a:solidFill>
                            <a:srgbClr val="323232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, </a:t>
                      </a:r>
                      <a:r>
                        <a:rPr lang="ko-KR" altLang="en-US" sz="2399" b="0" i="0" u="none" strike="noStrike" dirty="0">
                          <a:solidFill>
                            <a:srgbClr val="323232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자전거 타기 등 자신에게 맞는 유산소</a:t>
                      </a:r>
                      <a:r>
                        <a:rPr lang="en-US" altLang="ko-KR" sz="2399" b="0" i="0" u="none" strike="noStrike" dirty="0">
                          <a:solidFill>
                            <a:srgbClr val="323232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altLang="en-US" sz="2399" b="0" i="0" u="none" strike="noStrike" dirty="0">
                          <a:solidFill>
                            <a:srgbClr val="323232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운동을</a:t>
                      </a:r>
                      <a:r>
                        <a:rPr lang="en-US" altLang="ko-KR" sz="2399" b="0" i="0" u="none" strike="noStrike" dirty="0">
                          <a:solidFill>
                            <a:srgbClr val="323232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altLang="en-US" sz="2399" b="0" i="0" u="none" strike="noStrike" dirty="0">
                          <a:solidFill>
                            <a:srgbClr val="323232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주 </a:t>
                      </a:r>
                      <a:r>
                        <a:rPr lang="en-US" altLang="ko-KR" sz="2399" b="0" i="0" u="none" strike="noStrike" dirty="0">
                          <a:solidFill>
                            <a:srgbClr val="323232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5</a:t>
                      </a:r>
                      <a:r>
                        <a:rPr lang="ko-KR" altLang="en-US" sz="2399" b="0" i="0" u="none" strike="noStrike" dirty="0">
                          <a:solidFill>
                            <a:srgbClr val="323232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일 이상</a:t>
                      </a:r>
                      <a:r>
                        <a:rPr lang="en-US" altLang="ko-KR" sz="2399" b="0" i="0" u="none" strike="noStrike" dirty="0">
                          <a:solidFill>
                            <a:srgbClr val="323232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, 30</a:t>
                      </a:r>
                      <a:r>
                        <a:rPr lang="ko-KR" altLang="en-US" sz="2399" b="0" i="0" u="none" strike="noStrike" dirty="0">
                          <a:solidFill>
                            <a:srgbClr val="323232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분 이상 실시하는 것을 목표로 하세요</a:t>
                      </a:r>
                      <a:r>
                        <a:rPr lang="en-US" altLang="ko-KR" sz="2399" b="0" i="0" u="none" strike="noStrike" dirty="0">
                          <a:solidFill>
                            <a:srgbClr val="323232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. </a:t>
                      </a:r>
                      <a:r>
                        <a:rPr lang="ko-KR" altLang="en-US" sz="2399" b="0" i="0" u="none" strike="noStrike" dirty="0">
                          <a:solidFill>
                            <a:srgbClr val="323232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처음에는 무리하지 않고 천천히 시작하여 점차 강도와 시간을 늘리는 것이 중요합니다</a:t>
                      </a:r>
                      <a:r>
                        <a:rPr lang="en-US" altLang="ko-KR" sz="2399" b="0" i="0" u="none" strike="noStrike" dirty="0">
                          <a:solidFill>
                            <a:srgbClr val="323232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. </a:t>
                      </a:r>
                      <a:r>
                        <a:rPr lang="ko-KR" altLang="en-US" sz="2399" b="0" i="0" u="none" strike="noStrike" dirty="0">
                          <a:solidFill>
                            <a:srgbClr val="323232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의사와 상담하여 본인에게 적합한 운동 강도와 종류를 설정하는 것이 좋습니다</a:t>
                      </a:r>
                      <a:r>
                        <a:rPr lang="en-US" altLang="ko-KR" sz="2399" b="0" i="0" u="none" strike="noStrike" dirty="0">
                          <a:solidFill>
                            <a:srgbClr val="323232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.</a:t>
                      </a:r>
                      <a:endParaRPr lang="en-US" sz="2399" b="0" i="0" u="none" strike="noStrike" dirty="0">
                        <a:solidFill>
                          <a:srgbClr val="323232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9253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503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399" b="0" i="0" u="none" strike="noStrike" dirty="0">
                          <a:solidFill>
                            <a:srgbClr val="323232"/>
                          </a:solidFill>
                          <a:latin typeface="Pretendard Regular"/>
                          <a:ea typeface="Pretendard Regular"/>
                        </a:rPr>
                        <a:t>균형 잡힌 식단 유지</a:t>
                      </a: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399" b="0" i="0" u="none" strike="noStrike" dirty="0">
                          <a:solidFill>
                            <a:srgbClr val="323232"/>
                          </a:solidFill>
                          <a:ea typeface="Pretendard Regular"/>
                        </a:rPr>
                        <a:t>혈중 </a:t>
                      </a:r>
                      <a:r>
                        <a:rPr lang="ko-KR" altLang="en-US" sz="2399" b="0" i="0" u="none" strike="noStrike" dirty="0" err="1">
                          <a:solidFill>
                            <a:srgbClr val="323232"/>
                          </a:solidFill>
                          <a:ea typeface="Pretendard Regular"/>
                        </a:rPr>
                        <a:t>콜레스트롤과</a:t>
                      </a:r>
                      <a:r>
                        <a:rPr lang="ko-KR" altLang="en-US" sz="2399" b="0" i="0" u="none" strike="noStrike" dirty="0">
                          <a:solidFill>
                            <a:srgbClr val="323232"/>
                          </a:solidFill>
                          <a:ea typeface="Pretendard Regular"/>
                        </a:rPr>
                        <a:t> 혈당 수치가 현재 안전하지만</a:t>
                      </a:r>
                      <a:r>
                        <a:rPr lang="en-US" altLang="ko-KR" sz="2399" b="0" i="0" u="none" strike="noStrike" dirty="0">
                          <a:solidFill>
                            <a:srgbClr val="323232"/>
                          </a:solidFill>
                          <a:ea typeface="Pretendard Regular"/>
                        </a:rPr>
                        <a:t>, </a:t>
                      </a:r>
                      <a:r>
                        <a:rPr lang="ko-KR" altLang="en-US" sz="2399" b="0" i="0" u="none" strike="noStrike" dirty="0">
                          <a:solidFill>
                            <a:srgbClr val="323232"/>
                          </a:solidFill>
                          <a:ea typeface="Pretendard Regular"/>
                        </a:rPr>
                        <a:t>나트륨 섭취를 줄이고 과일</a:t>
                      </a:r>
                      <a:r>
                        <a:rPr lang="en-US" altLang="ko-KR" sz="2399" b="0" i="0" u="none" strike="noStrike" dirty="0">
                          <a:solidFill>
                            <a:srgbClr val="323232"/>
                          </a:solidFill>
                          <a:ea typeface="Pretendard Regular"/>
                        </a:rPr>
                        <a:t>, </a:t>
                      </a:r>
                      <a:r>
                        <a:rPr lang="ko-KR" altLang="en-US" sz="2399" b="0" i="0" u="none" strike="noStrike" dirty="0">
                          <a:solidFill>
                            <a:srgbClr val="323232"/>
                          </a:solidFill>
                          <a:ea typeface="Pretendard Regular"/>
                        </a:rPr>
                        <a:t>채소</a:t>
                      </a:r>
                      <a:r>
                        <a:rPr lang="en-US" altLang="ko-KR" sz="2399" b="0" i="0" u="none" strike="noStrike" dirty="0">
                          <a:solidFill>
                            <a:srgbClr val="323232"/>
                          </a:solidFill>
                          <a:ea typeface="Pretendard Regular"/>
                        </a:rPr>
                        <a:t>, </a:t>
                      </a:r>
                      <a:r>
                        <a:rPr lang="ko-KR" altLang="en-US" sz="2399" b="0" i="0" u="none" strike="noStrike" dirty="0" err="1">
                          <a:solidFill>
                            <a:srgbClr val="323232"/>
                          </a:solidFill>
                          <a:ea typeface="Pretendard Regular"/>
                        </a:rPr>
                        <a:t>통곡물</a:t>
                      </a:r>
                      <a:r>
                        <a:rPr lang="ko-KR" altLang="en-US" sz="2399" b="0" i="0" u="none" strike="noStrike" dirty="0">
                          <a:solidFill>
                            <a:srgbClr val="323232"/>
                          </a:solidFill>
                          <a:ea typeface="Pretendard Regular"/>
                        </a:rPr>
                        <a:t> 등 섬유질이 풍부한 음식을 </a:t>
                      </a:r>
                      <a:r>
                        <a:rPr lang="ko-KR" altLang="en-US" sz="2399" b="0" i="0" u="none" strike="noStrike" dirty="0" err="1">
                          <a:solidFill>
                            <a:srgbClr val="323232"/>
                          </a:solidFill>
                          <a:ea typeface="Pretendard Regular"/>
                        </a:rPr>
                        <a:t>출분히</a:t>
                      </a:r>
                      <a:r>
                        <a:rPr lang="ko-KR" altLang="en-US" sz="2399" b="0" i="0" u="none" strike="noStrike" dirty="0">
                          <a:solidFill>
                            <a:srgbClr val="323232"/>
                          </a:solidFill>
                          <a:ea typeface="Pretendard Regular"/>
                        </a:rPr>
                        <a:t> 섭취하는 건강한 식단을 유지하는 것이 중요합니다</a:t>
                      </a:r>
                      <a:r>
                        <a:rPr lang="en-US" altLang="ko-KR" sz="2399" b="0" i="0" u="none" strike="noStrike" dirty="0">
                          <a:solidFill>
                            <a:srgbClr val="323232"/>
                          </a:solidFill>
                          <a:ea typeface="Pretendard Regular"/>
                        </a:rPr>
                        <a:t>. </a:t>
                      </a:r>
                      <a:r>
                        <a:rPr lang="ko-KR" altLang="en-US" sz="2399" b="0" i="0" u="none" strike="noStrike" dirty="0">
                          <a:solidFill>
                            <a:srgbClr val="323232"/>
                          </a:solidFill>
                          <a:ea typeface="Pretendard Regular"/>
                        </a:rPr>
                        <a:t>가공식품</a:t>
                      </a:r>
                      <a:r>
                        <a:rPr lang="en-US" altLang="ko-KR" sz="2399" b="0" i="0" u="none" strike="noStrike" dirty="0">
                          <a:solidFill>
                            <a:srgbClr val="323232"/>
                          </a:solidFill>
                          <a:ea typeface="Pretendard Regular"/>
                        </a:rPr>
                        <a:t>, </a:t>
                      </a:r>
                      <a:r>
                        <a:rPr lang="ko-KR" altLang="en-US" sz="2399" b="0" i="0" u="none" strike="noStrike" dirty="0">
                          <a:solidFill>
                            <a:srgbClr val="323232"/>
                          </a:solidFill>
                          <a:ea typeface="Pretendard Regular"/>
                        </a:rPr>
                        <a:t>포화지방</a:t>
                      </a:r>
                      <a:r>
                        <a:rPr lang="en-US" altLang="ko-KR" sz="2399" b="0" i="0" u="none" strike="noStrike" dirty="0">
                          <a:solidFill>
                            <a:srgbClr val="323232"/>
                          </a:solidFill>
                          <a:ea typeface="Pretendard Regular"/>
                        </a:rPr>
                        <a:t>, </a:t>
                      </a:r>
                      <a:r>
                        <a:rPr lang="ko-KR" altLang="en-US" sz="2399" b="0" i="0" u="none" strike="noStrike" dirty="0">
                          <a:solidFill>
                            <a:srgbClr val="323232"/>
                          </a:solidFill>
                          <a:ea typeface="Pretendard Regular"/>
                        </a:rPr>
                        <a:t>트랜스 지방 섭취는 </a:t>
                      </a:r>
                      <a:r>
                        <a:rPr lang="ko-KR" altLang="en-US" sz="2399" b="0" i="0" u="none" strike="noStrike" dirty="0" err="1">
                          <a:solidFill>
                            <a:srgbClr val="323232"/>
                          </a:solidFill>
                          <a:ea typeface="Pretendard Regular"/>
                        </a:rPr>
                        <a:t>최소화해야합니다</a:t>
                      </a:r>
                      <a:r>
                        <a:rPr lang="en-US" altLang="ko-KR" sz="2399" b="0" i="0" u="none" strike="noStrike" dirty="0">
                          <a:solidFill>
                            <a:srgbClr val="323232"/>
                          </a:solidFill>
                          <a:ea typeface="Pretendard Regular"/>
                        </a:rPr>
                        <a:t>.</a:t>
                      </a:r>
                      <a:endParaRPr lang="en-US" sz="2399" b="0" i="0" u="none" strike="noStrike" dirty="0">
                        <a:solidFill>
                          <a:srgbClr val="323232"/>
                        </a:solidFill>
                        <a:latin typeface="Pretendard Regular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0503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2399" b="0" i="0" u="none" strike="noStrike" dirty="0">
                          <a:solidFill>
                            <a:srgbClr val="323232"/>
                          </a:solidFill>
                          <a:ea typeface="Pretendard Regular"/>
                        </a:rPr>
                        <a:t>체중 관리</a:t>
                      </a: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altLang="ko-KR" sz="2399" b="0" i="0" u="none" strike="noStrike" dirty="0">
                          <a:solidFill>
                            <a:srgbClr val="323232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BMI 22.5</a:t>
                      </a:r>
                      <a:r>
                        <a:rPr lang="ko-KR" altLang="en-US" sz="2399" b="0" i="0" u="none" strike="noStrike" dirty="0">
                          <a:solidFill>
                            <a:srgbClr val="323232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는 정상 범위이지만</a:t>
                      </a:r>
                      <a:r>
                        <a:rPr lang="en-US" altLang="ko-KR" sz="2399" b="0" i="0" u="none" strike="noStrike" dirty="0">
                          <a:solidFill>
                            <a:srgbClr val="323232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, </a:t>
                      </a:r>
                      <a:r>
                        <a:rPr lang="ko-KR" altLang="en-US" sz="2399" b="0" i="0" u="none" strike="noStrike" dirty="0">
                          <a:solidFill>
                            <a:srgbClr val="323232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꾸준한 운동과 건강한 식습관을 통해 적정 체중을 유지하는 것은 심혈관 건강에 도움이 됩니다</a:t>
                      </a:r>
                      <a:r>
                        <a:rPr lang="en-US" altLang="ko-KR" sz="2399" b="0" i="0" u="none" strike="noStrike" dirty="0">
                          <a:solidFill>
                            <a:srgbClr val="323232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.</a:t>
                      </a:r>
                      <a:endParaRPr lang="en-US" sz="2399" b="0" i="0" u="none" strike="noStrike" dirty="0">
                        <a:solidFill>
                          <a:srgbClr val="323232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0503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2399" b="0" i="0" u="none" strike="noStrike" dirty="0">
                          <a:solidFill>
                            <a:srgbClr val="323232"/>
                          </a:solidFill>
                          <a:ea typeface="Pretendard Regular"/>
                        </a:rPr>
                        <a:t>스트레스 관리</a:t>
                      </a: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2399" b="0" i="0" u="none" strike="noStrike" dirty="0">
                          <a:solidFill>
                            <a:srgbClr val="323232"/>
                          </a:solidFill>
                          <a:ea typeface="Pretendard Regular"/>
                        </a:rPr>
                        <a:t>스트레스는 심혈관 건강에 부정적인 영향을 미칠 수 있습니다</a:t>
                      </a:r>
                      <a:r>
                        <a:rPr lang="en-US" altLang="ko-KR" sz="2399" b="0" i="0" u="none" strike="noStrike" dirty="0">
                          <a:solidFill>
                            <a:srgbClr val="323232"/>
                          </a:solidFill>
                          <a:ea typeface="Pretendard Regular"/>
                        </a:rPr>
                        <a:t>. </a:t>
                      </a:r>
                      <a:r>
                        <a:rPr lang="ko-KR" altLang="en-US" sz="2399" b="0" i="0" u="none" strike="noStrike" dirty="0">
                          <a:solidFill>
                            <a:srgbClr val="323232"/>
                          </a:solidFill>
                          <a:ea typeface="Pretendard Regular"/>
                        </a:rPr>
                        <a:t>명상</a:t>
                      </a:r>
                      <a:r>
                        <a:rPr lang="en-US" altLang="ko-KR" sz="2399" b="0" i="0" u="none" strike="noStrike" dirty="0">
                          <a:solidFill>
                            <a:srgbClr val="323232"/>
                          </a:solidFill>
                          <a:ea typeface="Pretendard Regular"/>
                        </a:rPr>
                        <a:t>, </a:t>
                      </a:r>
                      <a:r>
                        <a:rPr lang="ko-KR" altLang="en-US" sz="2399" b="0" i="0" u="none" strike="noStrike" dirty="0">
                          <a:solidFill>
                            <a:srgbClr val="323232"/>
                          </a:solidFill>
                          <a:ea typeface="Pretendard Regular"/>
                        </a:rPr>
                        <a:t>요가</a:t>
                      </a:r>
                      <a:r>
                        <a:rPr lang="en-US" altLang="ko-KR" sz="2399" b="0" i="0" u="none" strike="noStrike" dirty="0">
                          <a:solidFill>
                            <a:srgbClr val="323232"/>
                          </a:solidFill>
                          <a:ea typeface="Pretendard Regular"/>
                        </a:rPr>
                        <a:t>, </a:t>
                      </a:r>
                      <a:r>
                        <a:rPr lang="ko-KR" altLang="en-US" sz="2399" b="0" i="0" u="none" strike="noStrike" dirty="0">
                          <a:solidFill>
                            <a:srgbClr val="323232"/>
                          </a:solidFill>
                          <a:ea typeface="Pretendard Regular"/>
                        </a:rPr>
                        <a:t>취미 활동 등을 통해 스트레스를 효과적으로 관리하는 방법을 찾으세요</a:t>
                      </a:r>
                      <a:r>
                        <a:rPr lang="en-US" altLang="ko-KR" sz="2399" b="0" i="0" u="none" strike="noStrike" dirty="0">
                          <a:solidFill>
                            <a:srgbClr val="323232"/>
                          </a:solidFill>
                          <a:ea typeface="Pretendard Regular"/>
                        </a:rPr>
                        <a:t>.</a:t>
                      </a:r>
                      <a:endParaRPr lang="en-US" sz="2399" b="0" i="0" u="none" strike="noStrike" dirty="0">
                        <a:solidFill>
                          <a:srgbClr val="323232"/>
                        </a:solidFill>
                        <a:latin typeface="Pretendard Regular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0503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2399" b="0" i="0" u="none" strike="noStrike" dirty="0">
                          <a:solidFill>
                            <a:srgbClr val="323232"/>
                          </a:solidFill>
                          <a:ea typeface="Pretendard Regular"/>
                        </a:rPr>
                        <a:t>정기적인 건강 검진</a:t>
                      </a:r>
                      <a:endParaRPr lang="en-US" sz="11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2399" b="0" i="0" u="none" strike="noStrike" dirty="0">
                          <a:solidFill>
                            <a:srgbClr val="323232"/>
                          </a:solidFill>
                          <a:latin typeface="Pretendard Regular"/>
                          <a:ea typeface="Pretendard Regular"/>
                        </a:rPr>
                        <a:t>심</a:t>
                      </a:r>
                      <a:r>
                        <a:rPr lang="ko-KR" altLang="en-US" sz="2399" b="0" i="0" u="none" strike="noStrike" dirty="0">
                          <a:solidFill>
                            <a:srgbClr val="323232"/>
                          </a:solidFill>
                          <a:ea typeface="Pretendard Regular"/>
                        </a:rPr>
                        <a:t>혈관 질환은 조기 발견이 중요합니다</a:t>
                      </a:r>
                      <a:r>
                        <a:rPr lang="en-US" altLang="ko-KR" sz="2399" b="0" i="0" u="none" strike="noStrike" dirty="0">
                          <a:solidFill>
                            <a:srgbClr val="323232"/>
                          </a:solidFill>
                          <a:ea typeface="Pretendard Regular"/>
                        </a:rPr>
                        <a:t>. </a:t>
                      </a:r>
                      <a:r>
                        <a:rPr lang="ko-KR" altLang="en-US" sz="2399" b="0" i="0" u="none" strike="noStrike" dirty="0">
                          <a:solidFill>
                            <a:srgbClr val="323232"/>
                          </a:solidFill>
                          <a:ea typeface="Pretendard Regular"/>
                        </a:rPr>
                        <a:t>정기적인 건강 검진을 통해 혈압</a:t>
                      </a:r>
                      <a:r>
                        <a:rPr lang="en-US" altLang="ko-KR" sz="2399" b="0" i="0" u="none" strike="noStrike" dirty="0">
                          <a:solidFill>
                            <a:srgbClr val="323232"/>
                          </a:solidFill>
                          <a:ea typeface="Pretendard Regular"/>
                        </a:rPr>
                        <a:t>, </a:t>
                      </a:r>
                      <a:r>
                        <a:rPr lang="ko-KR" altLang="en-US" sz="2399" b="0" i="0" u="none" strike="noStrike" dirty="0">
                          <a:solidFill>
                            <a:srgbClr val="323232"/>
                          </a:solidFill>
                          <a:ea typeface="Pretendard Regular"/>
                        </a:rPr>
                        <a:t>콜레스테롤</a:t>
                      </a:r>
                      <a:r>
                        <a:rPr lang="en-US" altLang="ko-KR" sz="2399" b="0" i="0" u="none" strike="noStrike" dirty="0">
                          <a:solidFill>
                            <a:srgbClr val="323232"/>
                          </a:solidFill>
                          <a:ea typeface="Pretendard Regular"/>
                        </a:rPr>
                        <a:t>, </a:t>
                      </a:r>
                      <a:r>
                        <a:rPr lang="ko-KR" altLang="en-US" sz="2399" b="0" i="0" u="none" strike="noStrike" dirty="0">
                          <a:solidFill>
                            <a:srgbClr val="323232"/>
                          </a:solidFill>
                          <a:ea typeface="Pretendard Regular"/>
                        </a:rPr>
                        <a:t>혈당 등을 꾸준히 체크하고</a:t>
                      </a:r>
                      <a:r>
                        <a:rPr lang="en-US" altLang="ko-KR" sz="2399" b="0" i="0" u="none" strike="noStrike" dirty="0">
                          <a:solidFill>
                            <a:srgbClr val="323232"/>
                          </a:solidFill>
                          <a:ea typeface="Pretendard Regular"/>
                        </a:rPr>
                        <a:t>, </a:t>
                      </a:r>
                      <a:r>
                        <a:rPr lang="ko-KR" altLang="en-US" sz="2399" b="0" i="0" u="none" strike="noStrike" dirty="0">
                          <a:solidFill>
                            <a:srgbClr val="323232"/>
                          </a:solidFill>
                          <a:ea typeface="Pretendard Regular"/>
                        </a:rPr>
                        <a:t>필요시 의사와 상담하여 적절한 관리를 받으세요</a:t>
                      </a:r>
                      <a:r>
                        <a:rPr lang="en-US" altLang="ko-KR" sz="2399" b="0" i="0" u="none" strike="noStrike" dirty="0">
                          <a:solidFill>
                            <a:srgbClr val="323232"/>
                          </a:solidFill>
                          <a:ea typeface="Pretendard Regular"/>
                        </a:rPr>
                        <a:t>.</a:t>
                      </a:r>
                      <a:endParaRPr lang="en-US" sz="2399" b="0" i="0" u="none" strike="noStrike" dirty="0">
                        <a:solidFill>
                          <a:srgbClr val="323232"/>
                        </a:solidFill>
                        <a:latin typeface="Pretendard Regular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7">
            <a:extLst>
              <a:ext uri="{FF2B5EF4-FFF2-40B4-BE49-F238E27FC236}">
                <a16:creationId xmlns:a16="http://schemas.microsoft.com/office/drawing/2014/main" id="{4E2CB21D-38F3-64DC-ED3B-CC6D843508D4}"/>
              </a:ext>
            </a:extLst>
          </p:cNvPr>
          <p:cNvSpPr txBox="1"/>
          <p:nvPr/>
        </p:nvSpPr>
        <p:spPr>
          <a:xfrm>
            <a:off x="16002000" y="1371600"/>
            <a:ext cx="7103533" cy="2819400"/>
          </a:xfrm>
          <a:prstGeom prst="rect">
            <a:avLst/>
          </a:prstGeom>
        </p:spPr>
        <p:txBody>
          <a:bodyPr rtlCol="0" anchor="ctr"/>
          <a:lstStyle/>
          <a:p>
            <a:pPr lvl="0" algn="r">
              <a:lnSpc>
                <a:spcPct val="116199"/>
              </a:lnSpc>
            </a:pPr>
            <a:r>
              <a:rPr lang="ko-KR" altLang="en-US" sz="3999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사용자의 입력 정보와 위험도를 바탕으로 건강 전문가로서 조언을 제시하라는 프롬프트 전달</a:t>
            </a:r>
            <a:endParaRPr lang="en-US" sz="3999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4567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89600" y="-9169400"/>
            <a:ext cx="17830800" cy="17830800"/>
          </a:xfrm>
          <a:prstGeom prst="rect">
            <a:avLst/>
          </a:prstGeom>
        </p:spPr>
      </p:pic>
      <p:pic>
        <p:nvPicPr>
          <p:cNvPr id="3" name="그림 2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FF8132D-694B-0176-1956-2FCE21FE7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0679" r="17318" b="9568"/>
          <a:stretch>
            <a:fillRect/>
          </a:stretch>
        </p:blipFill>
        <p:spPr>
          <a:xfrm>
            <a:off x="-82550" y="445981"/>
            <a:ext cx="24447500" cy="1326493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859000" y="1676400"/>
            <a:ext cx="8877300" cy="1536700"/>
          </a:xfrm>
          <a:prstGeom prst="rect">
            <a:avLst/>
          </a:prstGeom>
        </p:spPr>
        <p:txBody>
          <a:bodyPr lIns="0" tIns="137579" rIns="0" bIns="137579" rtlCol="0" anchor="ctr"/>
          <a:lstStyle/>
          <a:p>
            <a:pPr lvl="0" algn="r">
              <a:lnSpc>
                <a:spcPct val="95449"/>
              </a:lnSpc>
            </a:pPr>
            <a:r>
              <a:rPr lang="ko-KR" altLang="en-US" sz="8666" b="0" i="0" u="none" strike="noStrike" dirty="0">
                <a:solidFill>
                  <a:srgbClr val="323232"/>
                </a:solidFill>
                <a:ea typeface="Pretendard SemiBold"/>
              </a:rPr>
              <a:t>사용자 인터페이스</a:t>
            </a:r>
            <a:endParaRPr lang="ko-KR" sz="8666" b="0" i="0" u="none" strike="noStrike" dirty="0">
              <a:solidFill>
                <a:srgbClr val="323232"/>
              </a:solidFill>
              <a:ea typeface="Pretendard Semi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163800" y="3079750"/>
            <a:ext cx="8483600" cy="571500"/>
          </a:xfrm>
          <a:prstGeom prst="rect">
            <a:avLst/>
          </a:prstGeom>
        </p:spPr>
        <p:txBody>
          <a:bodyPr lIns="0" tIns="50798" rIns="0" bIns="50798" rtlCol="0" anchor="ctr"/>
          <a:lstStyle/>
          <a:p>
            <a:pPr lvl="0" algn="r">
              <a:lnSpc>
                <a:spcPct val="95449"/>
              </a:lnSpc>
            </a:pPr>
            <a:r>
              <a:rPr lang="en-US" sz="3199" i="1" dirty="0">
                <a:solidFill>
                  <a:srgbClr val="323232"/>
                </a:solidFill>
                <a:latin typeface="Baskervville Regular"/>
              </a:rPr>
              <a:t>User Interface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114000" y="508000"/>
            <a:ext cx="762000" cy="381000"/>
          </a:xfrm>
          <a:prstGeom prst="rect">
            <a:avLst/>
          </a:prstGeom>
        </p:spPr>
        <p:txBody>
          <a:bodyPr lIns="0" tIns="33866" rIns="0" bIns="33866" rtlCol="0" anchor="ctr"/>
          <a:lstStyle/>
          <a:p>
            <a:pPr lvl="0" algn="r">
              <a:lnSpc>
                <a:spcPct val="95449"/>
              </a:lnSpc>
            </a:pPr>
            <a:r>
              <a:rPr lang="en" sz="2133" spc="43" dirty="0">
                <a:solidFill>
                  <a:srgbClr val="787878"/>
                </a:solidFill>
                <a:latin typeface="Pretendard Medium"/>
              </a:rPr>
              <a:t>11</a:t>
            </a:r>
            <a:endParaRPr lang="en" sz="2133" b="0" i="0" u="none" strike="noStrike" spc="43" dirty="0">
              <a:solidFill>
                <a:srgbClr val="787878"/>
              </a:solidFill>
              <a:latin typeface="Pretendard Medium"/>
            </a:endParaRP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77A79BDE-E3FF-A8AF-9F16-33105A1E88D1}"/>
              </a:ext>
            </a:extLst>
          </p:cNvPr>
          <p:cNvSpPr txBox="1"/>
          <p:nvPr/>
        </p:nvSpPr>
        <p:spPr>
          <a:xfrm>
            <a:off x="9748911" y="3213100"/>
            <a:ext cx="14157569" cy="4635500"/>
          </a:xfrm>
          <a:prstGeom prst="rect">
            <a:avLst/>
          </a:prstGeom>
        </p:spPr>
        <p:txBody>
          <a:bodyPr rtlCol="0" anchor="ctr"/>
          <a:lstStyle/>
          <a:p>
            <a:pPr lvl="0" algn="r">
              <a:lnSpc>
                <a:spcPct val="116199"/>
              </a:lnSpc>
            </a:pPr>
            <a:r>
              <a:rPr lang="en-US" altLang="ko-KR" sz="3999" b="0" i="0" u="none" strike="noStrike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Streamlit</a:t>
            </a:r>
            <a:r>
              <a:rPr lang="ko-KR" altLang="en-US" sz="3999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기반 사용자 인터페이스</a:t>
            </a:r>
            <a:endParaRPr lang="en-US" altLang="ko-KR" sz="3999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r">
              <a:lnSpc>
                <a:spcPct val="116199"/>
              </a:lnSpc>
            </a:pPr>
            <a:r>
              <a:rPr lang="ko-KR" altLang="en-US" sz="3999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유저 친화적</a:t>
            </a:r>
            <a:endParaRPr lang="en-US" altLang="ko-KR" sz="3999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r">
              <a:lnSpc>
                <a:spcPct val="116199"/>
              </a:lnSpc>
            </a:pPr>
            <a:r>
              <a:rPr lang="ko-KR" altLang="en-US" sz="3999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사용자가 쉽게 사용 가능</a:t>
            </a:r>
            <a:endParaRPr lang="en-US" altLang="ko-KR" sz="3999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r">
              <a:lnSpc>
                <a:spcPct val="116199"/>
              </a:lnSpc>
            </a:pPr>
            <a:r>
              <a:rPr lang="ko-KR" altLang="en-US" sz="3999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실시간 결과 반영</a:t>
            </a:r>
            <a:endParaRPr lang="en-US" altLang="ko-KR" sz="3999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A97D81-E0ED-146E-4ED3-1433CCEB1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338C08E-1117-342F-7A85-34BEE1E43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89600" y="-9169400"/>
            <a:ext cx="17830800" cy="178308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9DDBF727-DB0B-21E2-AFDF-1B4ED9CEECB9}"/>
              </a:ext>
            </a:extLst>
          </p:cNvPr>
          <p:cNvSpPr txBox="1"/>
          <p:nvPr/>
        </p:nvSpPr>
        <p:spPr>
          <a:xfrm>
            <a:off x="1790700" y="1790700"/>
            <a:ext cx="7200900" cy="1536700"/>
          </a:xfrm>
          <a:prstGeom prst="rect">
            <a:avLst/>
          </a:prstGeom>
        </p:spPr>
        <p:txBody>
          <a:bodyPr lIns="0" tIns="137579" rIns="0" bIns="137579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8666" dirty="0">
                <a:solidFill>
                  <a:srgbClr val="323232"/>
                </a:solidFill>
                <a:ea typeface="Pretendard SemiBold"/>
              </a:rPr>
              <a:t>혈압 시뮬레이터</a:t>
            </a:r>
            <a:endParaRPr lang="ko-KR" sz="8666" b="0" i="0" u="none" strike="noStrike" dirty="0">
              <a:solidFill>
                <a:srgbClr val="323232"/>
              </a:solidFill>
              <a:ea typeface="Pretendard Semi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C45FBE2-BDBC-1D8C-8983-E117CC3B9036}"/>
              </a:ext>
            </a:extLst>
          </p:cNvPr>
          <p:cNvSpPr txBox="1"/>
          <p:nvPr/>
        </p:nvSpPr>
        <p:spPr>
          <a:xfrm>
            <a:off x="1790700" y="3365500"/>
            <a:ext cx="8483600" cy="571500"/>
          </a:xfrm>
          <a:prstGeom prst="rect">
            <a:avLst/>
          </a:prstGeom>
        </p:spPr>
        <p:txBody>
          <a:bodyPr lIns="0" tIns="50798" rIns="0" bIns="50798" rtlCol="0" anchor="ctr"/>
          <a:lstStyle/>
          <a:p>
            <a:pPr lvl="0">
              <a:lnSpc>
                <a:spcPct val="95449"/>
              </a:lnSpc>
            </a:pPr>
            <a:r>
              <a:rPr lang="en-US" sz="3199" i="1" dirty="0">
                <a:solidFill>
                  <a:srgbClr val="323232"/>
                </a:solidFill>
                <a:latin typeface="Baskervville Regular"/>
              </a:rPr>
              <a:t>Blood Pressure</a:t>
            </a:r>
            <a:r>
              <a:rPr lang="en" sz="3199" b="0" i="1" u="none" strike="noStrike" dirty="0">
                <a:solidFill>
                  <a:srgbClr val="323232"/>
                </a:solidFill>
                <a:latin typeface="Baskervville Regular"/>
              </a:rPr>
              <a:t> </a:t>
            </a:r>
            <a:r>
              <a:rPr lang="en-US" sz="3199" i="1" dirty="0">
                <a:solidFill>
                  <a:srgbClr val="323232"/>
                </a:solidFill>
                <a:latin typeface="Baskervville Regular"/>
              </a:rPr>
              <a:t>Simulator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34AF9E9-5D7D-318F-CEC1-9B36E95461F4}"/>
              </a:ext>
            </a:extLst>
          </p:cNvPr>
          <p:cNvSpPr txBox="1"/>
          <p:nvPr/>
        </p:nvSpPr>
        <p:spPr>
          <a:xfrm>
            <a:off x="23114000" y="508000"/>
            <a:ext cx="762000" cy="381000"/>
          </a:xfrm>
          <a:prstGeom prst="rect">
            <a:avLst/>
          </a:prstGeom>
        </p:spPr>
        <p:txBody>
          <a:bodyPr lIns="0" tIns="33866" rIns="0" bIns="33866" rtlCol="0" anchor="ctr"/>
          <a:lstStyle/>
          <a:p>
            <a:pPr lvl="0" algn="r">
              <a:lnSpc>
                <a:spcPct val="95449"/>
              </a:lnSpc>
            </a:pPr>
            <a:r>
              <a:rPr lang="en" sz="2133" spc="43" dirty="0">
                <a:solidFill>
                  <a:srgbClr val="787878"/>
                </a:solidFill>
                <a:latin typeface="Pretendard Medium"/>
              </a:rPr>
              <a:t>12</a:t>
            </a:r>
            <a:endParaRPr lang="en" sz="2133" b="0" i="0" u="none" strike="noStrike" spc="43" dirty="0">
              <a:solidFill>
                <a:srgbClr val="787878"/>
              </a:solidFill>
              <a:latin typeface="Pretendard Medium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58881CB-2A47-9E51-087B-2A16391F5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1" y="5549900"/>
            <a:ext cx="22580600" cy="5473700"/>
          </a:xfrm>
          <a:prstGeom prst="rect">
            <a:avLst/>
          </a:prstGeom>
        </p:spPr>
      </p:pic>
      <p:sp>
        <p:nvSpPr>
          <p:cNvPr id="21" name="TextBox 7">
            <a:extLst>
              <a:ext uri="{FF2B5EF4-FFF2-40B4-BE49-F238E27FC236}">
                <a16:creationId xmlns:a16="http://schemas.microsoft.com/office/drawing/2014/main" id="{26989EE5-FF6C-B272-D4C8-E011337CA092}"/>
              </a:ext>
            </a:extLst>
          </p:cNvPr>
          <p:cNvSpPr txBox="1"/>
          <p:nvPr/>
        </p:nvSpPr>
        <p:spPr>
          <a:xfrm>
            <a:off x="9337431" y="9817100"/>
            <a:ext cx="14157569" cy="2819400"/>
          </a:xfrm>
          <a:prstGeom prst="rect">
            <a:avLst/>
          </a:prstGeom>
        </p:spPr>
        <p:txBody>
          <a:bodyPr rtlCol="0" anchor="ctr"/>
          <a:lstStyle/>
          <a:p>
            <a:pPr lvl="0">
              <a:lnSpc>
                <a:spcPct val="116199"/>
              </a:lnSpc>
            </a:pPr>
            <a:r>
              <a:rPr lang="ko-KR" altLang="en-US" sz="3999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사용자는 값을 직접 조절하며 수축기 혈압</a:t>
            </a:r>
            <a:r>
              <a:rPr lang="en-US" altLang="ko-KR" sz="3999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/ </a:t>
            </a:r>
            <a:r>
              <a:rPr lang="ko-KR" altLang="en-US" sz="3999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이완기 혈압 </a:t>
            </a:r>
            <a:r>
              <a:rPr lang="ko-KR" altLang="en-US" sz="3999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조절시</a:t>
            </a:r>
            <a:r>
              <a:rPr lang="ko-KR" altLang="en-US" sz="3999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위험도 변화를 실시간으로 확인 가능</a:t>
            </a:r>
            <a:endParaRPr lang="en-US" altLang="ko-KR" sz="3999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0455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8100" y="3162300"/>
            <a:ext cx="17830800" cy="17830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790700" y="1790700"/>
            <a:ext cx="8483600" cy="1536700"/>
          </a:xfrm>
          <a:prstGeom prst="rect">
            <a:avLst/>
          </a:prstGeom>
        </p:spPr>
        <p:txBody>
          <a:bodyPr lIns="0" tIns="137579" rIns="0" bIns="137579" rtlCol="0" anchor="ctr"/>
          <a:lstStyle/>
          <a:p>
            <a:pPr lvl="0" algn="l">
              <a:lnSpc>
                <a:spcPct val="95449"/>
              </a:lnSpc>
            </a:pPr>
            <a:r>
              <a:rPr lang="ko-KR" sz="8666" b="0" i="0" u="none" strike="noStrike" dirty="0">
                <a:solidFill>
                  <a:srgbClr val="323232"/>
                </a:solidFill>
                <a:ea typeface="Pretendard SemiBold"/>
              </a:rPr>
              <a:t>결론</a:t>
            </a:r>
            <a:r>
              <a:rPr lang="en-US" altLang="ko-KR" sz="8666" b="0" i="0" u="none" strike="noStrike" dirty="0">
                <a:solidFill>
                  <a:srgbClr val="323232"/>
                </a:solidFill>
                <a:ea typeface="Pretendard SemiBold"/>
              </a:rPr>
              <a:t> </a:t>
            </a:r>
            <a:r>
              <a:rPr lang="ko-KR" altLang="en-US" sz="8666" dirty="0">
                <a:solidFill>
                  <a:srgbClr val="323232"/>
                </a:solidFill>
                <a:latin typeface="Pretendard SemiBold"/>
                <a:ea typeface="Pretendard SemiBold"/>
              </a:rPr>
              <a:t>및 향후연구</a:t>
            </a:r>
            <a:endParaRPr lang="ko-KR" sz="8666" b="0" i="0" u="none" strike="noStrike" dirty="0">
              <a:solidFill>
                <a:srgbClr val="323232"/>
              </a:solidFill>
              <a:ea typeface="Pretendard Semi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790700" y="3365500"/>
            <a:ext cx="8483600" cy="571500"/>
          </a:xfrm>
          <a:prstGeom prst="rect">
            <a:avLst/>
          </a:prstGeom>
        </p:spPr>
        <p:txBody>
          <a:bodyPr lIns="0" tIns="50798" rIns="0" bIns="50798" rtlCol="0" anchor="ctr"/>
          <a:lstStyle/>
          <a:p>
            <a:pPr lvl="0" algn="l">
              <a:lnSpc>
                <a:spcPct val="95449"/>
              </a:lnSpc>
            </a:pPr>
            <a:r>
              <a:rPr lang="en" sz="3199" b="0" i="1" u="none" strike="noStrike" dirty="0">
                <a:solidFill>
                  <a:srgbClr val="323232"/>
                </a:solidFill>
                <a:latin typeface="Baskervville Regular"/>
              </a:rPr>
              <a:t>Conclusion &amp; Future research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28800" y="7962900"/>
            <a:ext cx="10718800" cy="952500"/>
          </a:xfrm>
          <a:prstGeom prst="rect">
            <a:avLst/>
          </a:prstGeom>
        </p:spPr>
        <p:txBody>
          <a:bodyPr lIns="0" tIns="84665" rIns="0" bIns="84665" rtlCol="0" anchor="ctr"/>
          <a:lstStyle/>
          <a:p>
            <a:pPr>
              <a:lnSpc>
                <a:spcPct val="95449"/>
              </a:lnSpc>
            </a:pPr>
            <a:r>
              <a:rPr lang="ko-KR" altLang="en-US" sz="4000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사용자가 건강 지표를 입력하면</a:t>
            </a:r>
            <a:r>
              <a:rPr lang="en-US" altLang="ko-KR" sz="4000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4000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기계학습 모델이 심혈관 질환 위험도를 실시간으로 예측</a:t>
            </a:r>
            <a:endParaRPr lang="en-US" altLang="ko-KR" sz="4000" dirty="0">
              <a:solidFill>
                <a:srgbClr val="32323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>
              <a:lnSpc>
                <a:spcPct val="95449"/>
              </a:lnSpc>
            </a:pPr>
            <a:endParaRPr lang="ko-KR" altLang="en-US" sz="4000" dirty="0">
              <a:solidFill>
                <a:srgbClr val="32323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>
              <a:lnSpc>
                <a:spcPct val="95449"/>
              </a:lnSpc>
            </a:pPr>
            <a:r>
              <a:rPr lang="en-US" altLang="ko-KR" sz="4000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XAI</a:t>
            </a:r>
            <a:r>
              <a:rPr lang="ko-KR" altLang="en-US" sz="4000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통해 개인별 주요 위험 요인을 시각화</a:t>
            </a:r>
            <a:r>
              <a:rPr lang="en-US" altLang="ko-KR" sz="4000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4000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생성형 </a:t>
            </a:r>
            <a:r>
              <a:rPr lang="en-US" altLang="ko-KR" sz="4000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AI</a:t>
            </a:r>
            <a:r>
              <a:rPr lang="ko-KR" altLang="en-US" sz="4000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가 맞춤형 생활습관 조언을 제공</a:t>
            </a:r>
          </a:p>
          <a:p>
            <a:pPr>
              <a:lnSpc>
                <a:spcPct val="95449"/>
              </a:lnSpc>
            </a:pPr>
            <a:endParaRPr lang="ko-KR" altLang="en-US" sz="4000" dirty="0">
              <a:solidFill>
                <a:srgbClr val="32323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>
              <a:lnSpc>
                <a:spcPct val="95449"/>
              </a:lnSpc>
            </a:pPr>
            <a:r>
              <a:rPr lang="ko-KR" altLang="en-US" sz="4000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즉각적인 피드백을 통해 사용자가 스스로 건강관리를 실천하도록 유도</a:t>
            </a:r>
            <a:endParaRPr lang="en-US" altLang="ko-KR" sz="4000" dirty="0">
              <a:solidFill>
                <a:srgbClr val="32323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>
              <a:lnSpc>
                <a:spcPct val="95449"/>
              </a:lnSpc>
            </a:pPr>
            <a:endParaRPr lang="en-US" altLang="ko-KR" sz="4000" dirty="0">
              <a:solidFill>
                <a:srgbClr val="32323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>
              <a:lnSpc>
                <a:spcPct val="95449"/>
              </a:lnSpc>
            </a:pPr>
            <a:r>
              <a:rPr lang="ko-KR" altLang="en-US" sz="4000" dirty="0">
                <a:latin typeface="Pretendard Regular" panose="020B0600000101010101" charset="-127"/>
                <a:ea typeface="Pretendard Regular" panose="020B0600000101010101" charset="-127"/>
              </a:rPr>
              <a:t>향후 </a:t>
            </a:r>
            <a:r>
              <a:rPr lang="en-US" altLang="ko-KR" sz="4000" dirty="0">
                <a:latin typeface="Pretendard Regular" panose="020B0600000101010101" charset="-127"/>
                <a:ea typeface="Pretendard Regular" panose="020B0600000101010101" charset="-127"/>
              </a:rPr>
              <a:t>20</a:t>
            </a:r>
            <a:r>
              <a:rPr lang="ko-KR" altLang="en-US" sz="4000" dirty="0">
                <a:latin typeface="Pretendard Regular" panose="020B0600000101010101" charset="-127"/>
                <a:ea typeface="Pretendard Regular" panose="020B0600000101010101" charset="-127"/>
              </a:rPr>
              <a:t>대 이하 및 </a:t>
            </a:r>
            <a:r>
              <a:rPr lang="en-US" altLang="ko-KR" sz="4000" dirty="0">
                <a:latin typeface="Pretendard Regular" panose="020B0600000101010101" charset="-127"/>
                <a:ea typeface="Pretendard Regular" panose="020B0600000101010101" charset="-127"/>
              </a:rPr>
              <a:t>70</a:t>
            </a:r>
            <a:r>
              <a:rPr lang="ko-KR" altLang="en-US" sz="4000" dirty="0">
                <a:latin typeface="Pretendard Regular" panose="020B0600000101010101" charset="-127"/>
                <a:ea typeface="Pretendard Regular" panose="020B0600000101010101" charset="-127"/>
              </a:rPr>
              <a:t>대 이상 데이터를 확충하여 모델의 일반화 성능을 강화하고</a:t>
            </a:r>
            <a:r>
              <a:rPr lang="en-US" altLang="ko-KR" sz="4000" dirty="0">
                <a:latin typeface="Pretendard Regular" panose="020B0600000101010101" charset="-127"/>
                <a:ea typeface="Pretendard Regular" panose="020B0600000101010101" charset="-127"/>
              </a:rPr>
              <a:t>,</a:t>
            </a:r>
            <a:br>
              <a:rPr lang="en-US" altLang="ko-KR" sz="4000" dirty="0"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ko-KR" altLang="en-US" sz="4000" dirty="0">
                <a:latin typeface="Pretendard Regular" panose="020B0600000101010101" charset="-127"/>
                <a:ea typeface="Pretendard Regular" panose="020B0600000101010101" charset="-127"/>
              </a:rPr>
              <a:t>웨어러블</a:t>
            </a:r>
            <a:r>
              <a:rPr lang="en-US" altLang="ko-KR" sz="40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4000" dirty="0">
                <a:latin typeface="Pretendard Regular" panose="020B0600000101010101" charset="-127"/>
                <a:ea typeface="Pretendard Regular" panose="020B0600000101010101" charset="-127"/>
              </a:rPr>
              <a:t>임상데이터와 연동한 실사용 헬스케어 시스템으로 확장 예정</a:t>
            </a:r>
            <a:endParaRPr lang="en-US" altLang="ko-KR" sz="4000" dirty="0">
              <a:solidFill>
                <a:srgbClr val="32323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95449"/>
              </a:lnSpc>
            </a:pPr>
            <a:endParaRPr lang="en-US" sz="5333" b="0" i="0" u="none" strike="noStrike" dirty="0">
              <a:solidFill>
                <a:srgbClr val="323232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3164800" y="508000"/>
            <a:ext cx="762000" cy="381000"/>
          </a:xfrm>
          <a:prstGeom prst="rect">
            <a:avLst/>
          </a:prstGeom>
        </p:spPr>
        <p:txBody>
          <a:bodyPr lIns="0" tIns="33866" rIns="0" bIns="33866" rtlCol="0" anchor="ctr"/>
          <a:lstStyle/>
          <a:p>
            <a:pPr lvl="0" algn="r">
              <a:lnSpc>
                <a:spcPct val="95449"/>
              </a:lnSpc>
            </a:pPr>
            <a:r>
              <a:rPr lang="en" sz="2133" spc="43" dirty="0">
                <a:solidFill>
                  <a:srgbClr val="787878"/>
                </a:solidFill>
                <a:latin typeface="Pretendard Medium"/>
              </a:rPr>
              <a:t>13</a:t>
            </a:r>
            <a:endParaRPr lang="en" sz="2133" b="0" i="0" u="none" strike="noStrike" spc="43" dirty="0">
              <a:solidFill>
                <a:srgbClr val="787878"/>
              </a:solidFill>
              <a:latin typeface="Pretendard Medium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86F09DA-348F-6659-5A0A-2AFB15578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8850" y="4419600"/>
            <a:ext cx="10436082" cy="638459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409E0E-83E2-BCBD-976E-CAECC9FCD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57292A2-5951-A210-613E-AE7609FC2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900" y="342900"/>
            <a:ext cx="13030200" cy="13030200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85E04292-DD96-38A8-B12B-3FC7CA1D3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09050" y="2895600"/>
            <a:ext cx="13030200" cy="130302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238017E5-EDB9-C0A7-9456-9ECB6A659FE5}"/>
              </a:ext>
            </a:extLst>
          </p:cNvPr>
          <p:cNvSpPr txBox="1"/>
          <p:nvPr/>
        </p:nvSpPr>
        <p:spPr>
          <a:xfrm>
            <a:off x="7543800" y="6540500"/>
            <a:ext cx="9486900" cy="1536700"/>
          </a:xfrm>
          <a:prstGeom prst="rect">
            <a:avLst/>
          </a:prstGeom>
        </p:spPr>
        <p:txBody>
          <a:bodyPr lIns="0" tIns="137579" rIns="0" bIns="137579" rtlCol="0" anchor="ctr"/>
          <a:lstStyle/>
          <a:p>
            <a:pPr lvl="0" algn="ctr">
              <a:lnSpc>
                <a:spcPct val="95449"/>
              </a:lnSpc>
            </a:pPr>
            <a:r>
              <a:rPr lang="ko-KR" altLang="en-US" sz="8666" dirty="0" err="1">
                <a:solidFill>
                  <a:srgbClr val="323232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감사합니다／Ｑ＆Ａ</a:t>
            </a:r>
            <a:r>
              <a:rPr lang="ko-KR" altLang="en-US" sz="8666" dirty="0">
                <a:solidFill>
                  <a:srgbClr val="323232"/>
                </a:solidFill>
                <a:ea typeface="Pretendard SemiBold"/>
              </a:rPr>
              <a:t>　</a:t>
            </a:r>
            <a:endParaRPr lang="ko-KR" sz="8666" b="0" i="0" u="none" strike="noStrike" dirty="0">
              <a:solidFill>
                <a:srgbClr val="323232"/>
              </a:solidFill>
              <a:ea typeface="Pretendard SemiBold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45B06F3A-6D3B-C8BB-DA7E-251F5D00B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7400" y="-9644380"/>
            <a:ext cx="13030200" cy="130302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592B14D5-51B6-132C-A074-3117C6521DC1}"/>
              </a:ext>
            </a:extLst>
          </p:cNvPr>
          <p:cNvSpPr txBox="1"/>
          <p:nvPr/>
        </p:nvSpPr>
        <p:spPr>
          <a:xfrm>
            <a:off x="23114000" y="508000"/>
            <a:ext cx="762000" cy="381000"/>
          </a:xfrm>
          <a:prstGeom prst="rect">
            <a:avLst/>
          </a:prstGeom>
        </p:spPr>
        <p:txBody>
          <a:bodyPr lIns="0" tIns="33866" rIns="0" bIns="33866" rtlCol="0" anchor="ctr"/>
          <a:lstStyle/>
          <a:p>
            <a:pPr lvl="0" algn="r">
              <a:lnSpc>
                <a:spcPct val="95449"/>
              </a:lnSpc>
            </a:pPr>
            <a:r>
              <a:rPr lang="en" sz="2133" spc="43" dirty="0">
                <a:solidFill>
                  <a:srgbClr val="787878"/>
                </a:solidFill>
                <a:latin typeface="Pretendard Medium"/>
              </a:rPr>
              <a:t>14</a:t>
            </a:r>
            <a:endParaRPr lang="en" sz="2133" b="0" i="0" u="none" strike="noStrike" spc="43" dirty="0">
              <a:solidFill>
                <a:srgbClr val="787878"/>
              </a:solidFill>
              <a:latin typeface="Pretendard Medium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5D358FB8-DC86-D9C7-A843-E551F6291619}"/>
              </a:ext>
            </a:extLst>
          </p:cNvPr>
          <p:cNvSpPr txBox="1"/>
          <p:nvPr/>
        </p:nvSpPr>
        <p:spPr>
          <a:xfrm>
            <a:off x="7950200" y="8115300"/>
            <a:ext cx="8483600" cy="571500"/>
          </a:xfrm>
          <a:prstGeom prst="rect">
            <a:avLst/>
          </a:prstGeom>
        </p:spPr>
        <p:txBody>
          <a:bodyPr lIns="0" tIns="50798" rIns="0" bIns="50798" rtlCol="0" anchor="ctr"/>
          <a:lstStyle/>
          <a:p>
            <a:pPr lvl="0" algn="ctr">
              <a:lnSpc>
                <a:spcPct val="95449"/>
              </a:lnSpc>
            </a:pPr>
            <a:r>
              <a:rPr lang="en" sz="3199" b="0" i="1" u="none" strike="noStrike" dirty="0">
                <a:solidFill>
                  <a:srgbClr val="323232"/>
                </a:solidFill>
                <a:latin typeface="Baskervville Regular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92855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97100" y="-8775700"/>
            <a:ext cx="20713700" cy="20713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90700" y="3670300"/>
            <a:ext cx="2578100" cy="1536700"/>
          </a:xfrm>
          <a:prstGeom prst="rect">
            <a:avLst/>
          </a:prstGeom>
        </p:spPr>
        <p:txBody>
          <a:bodyPr lIns="0" tIns="137579" rIns="0" bIns="137579" rtlCol="0" anchor="ctr"/>
          <a:lstStyle/>
          <a:p>
            <a:pPr lvl="0" algn="l">
              <a:lnSpc>
                <a:spcPct val="95449"/>
              </a:lnSpc>
            </a:pPr>
            <a:r>
              <a:rPr lang="en" sz="8666" b="0" i="0" u="none" strike="noStrike" dirty="0">
                <a:solidFill>
                  <a:srgbClr val="323232"/>
                </a:solidFill>
                <a:ea typeface="Pretendard SemiBold"/>
              </a:rPr>
              <a:t>목차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90700" y="5245100"/>
            <a:ext cx="8483600" cy="571500"/>
          </a:xfrm>
          <a:prstGeom prst="rect">
            <a:avLst/>
          </a:prstGeom>
        </p:spPr>
        <p:txBody>
          <a:bodyPr lIns="0" tIns="50798" rIns="0" bIns="50798" rtlCol="0" anchor="ctr"/>
          <a:lstStyle/>
          <a:p>
            <a:pPr lvl="0" algn="l">
              <a:lnSpc>
                <a:spcPct val="95449"/>
              </a:lnSpc>
            </a:pPr>
            <a:r>
              <a:rPr lang="en" sz="3199" b="0" i="1" u="none" strike="noStrike" dirty="0">
                <a:solidFill>
                  <a:srgbClr val="323232"/>
                </a:solidFill>
                <a:latin typeface="Baskervville Regular"/>
              </a:rPr>
              <a:t>Table of Contents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114000" y="508000"/>
            <a:ext cx="762000" cy="381000"/>
          </a:xfrm>
          <a:prstGeom prst="rect">
            <a:avLst/>
          </a:prstGeom>
        </p:spPr>
        <p:txBody>
          <a:bodyPr lIns="0" tIns="33866" rIns="0" bIns="33866" rtlCol="0" anchor="ctr"/>
          <a:lstStyle/>
          <a:p>
            <a:pPr lvl="0" algn="r">
              <a:lnSpc>
                <a:spcPct val="95449"/>
              </a:lnSpc>
            </a:pPr>
            <a:r>
              <a:rPr lang="en" sz="2133" spc="43" dirty="0">
                <a:solidFill>
                  <a:srgbClr val="787878"/>
                </a:solidFill>
                <a:latin typeface="Pretendard Medium"/>
              </a:rPr>
              <a:t>2</a:t>
            </a:r>
            <a:endParaRPr lang="en" sz="2133" b="0" i="0" u="none" strike="noStrike" spc="43" dirty="0">
              <a:solidFill>
                <a:srgbClr val="787878"/>
              </a:solidFill>
              <a:latin typeface="Pretendard Mediu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12900" y="8039100"/>
            <a:ext cx="381000" cy="469900"/>
          </a:xfrm>
          <a:prstGeom prst="rect">
            <a:avLst/>
          </a:prstGeom>
        </p:spPr>
        <p:txBody>
          <a:bodyPr lIns="0" tIns="42332" rIns="0" bIns="42332" rtlCol="0" anchor="ctr"/>
          <a:lstStyle/>
          <a:p>
            <a:pPr lvl="0" algn="ctr">
              <a:lnSpc>
                <a:spcPct val="95449"/>
              </a:lnSpc>
            </a:pPr>
            <a:r>
              <a:rPr lang="en" sz="2666" b="0" i="0" u="none" strike="noStrike" dirty="0">
                <a:solidFill>
                  <a:srgbClr val="FAFAFA"/>
                </a:solidFill>
                <a:latin typeface="Pretendard Bold"/>
              </a:rPr>
              <a:t>1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2CCCB2D2-4B54-C341-EFC2-83EA7A926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295775" y="6057900"/>
            <a:ext cx="4381500" cy="50800"/>
          </a:xfrm>
          <a:prstGeom prst="rect">
            <a:avLst/>
          </a:prstGeom>
        </p:spPr>
      </p:pic>
      <p:sp>
        <p:nvSpPr>
          <p:cNvPr id="61" name="TextBox 10">
            <a:extLst>
              <a:ext uri="{FF2B5EF4-FFF2-40B4-BE49-F238E27FC236}">
                <a16:creationId xmlns:a16="http://schemas.microsoft.com/office/drawing/2014/main" id="{F770193B-345E-AEA1-26CA-85B05AFA0907}"/>
              </a:ext>
            </a:extLst>
          </p:cNvPr>
          <p:cNvSpPr txBox="1"/>
          <p:nvPr/>
        </p:nvSpPr>
        <p:spPr>
          <a:xfrm>
            <a:off x="8743950" y="3670300"/>
            <a:ext cx="12712700" cy="64770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en-US" sz="3999" b="0" i="0" u="none" strike="noStrike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1. </a:t>
            </a:r>
            <a:r>
              <a:rPr lang="ko-KR" altLang="en-US" sz="3999" b="0" i="0" u="none" strike="noStrike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연구배경 </a:t>
            </a:r>
            <a:r>
              <a:rPr lang="en-US" altLang="ko-KR" sz="3999" b="0" i="0" u="none" strike="noStrike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&amp; </a:t>
            </a:r>
            <a:r>
              <a:rPr lang="ko-KR" altLang="en-US" sz="3999" b="0" i="0" u="none" strike="noStrike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연구 목표</a:t>
            </a:r>
            <a:endParaRPr lang="en-US" altLang="ko-KR" sz="3999" b="0" i="0" u="none" strike="noStrike" dirty="0">
              <a:solidFill>
                <a:srgbClr val="32323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3999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2</a:t>
            </a:r>
            <a:r>
              <a:rPr lang="en-US" altLang="ko-KR" sz="3999" b="0" i="0" u="none" strike="noStrike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3999" b="0" i="0" u="none" strike="noStrike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시스템 구성도</a:t>
            </a:r>
            <a:endParaRPr lang="en-US" altLang="ko-KR" sz="3999" b="0" i="0" u="none" strike="noStrike" dirty="0">
              <a:solidFill>
                <a:srgbClr val="32323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3999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3. </a:t>
            </a:r>
            <a:r>
              <a:rPr lang="ko-KR" altLang="en-US" sz="3999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예측 모델과 설명 가능한 인공지능 기술</a:t>
            </a:r>
            <a:endParaRPr lang="en-US" altLang="ko-KR" sz="3999" dirty="0">
              <a:solidFill>
                <a:srgbClr val="32323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>
              <a:lnSpc>
                <a:spcPct val="116199"/>
              </a:lnSpc>
            </a:pPr>
            <a:r>
              <a:rPr lang="en-US" altLang="ko-KR" sz="3999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4</a:t>
            </a:r>
            <a:r>
              <a:rPr lang="en-US" altLang="ko-KR" sz="3999" b="0" i="0" u="none" strike="noStrike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3999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제미나이 기반 개인 맞춤형 조언</a:t>
            </a:r>
            <a:r>
              <a:rPr lang="ko-KR" altLang="en-US" sz="4000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endParaRPr lang="en-US" altLang="ko-KR" sz="4000" dirty="0">
              <a:solidFill>
                <a:srgbClr val="32323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>
              <a:lnSpc>
                <a:spcPct val="116199"/>
              </a:lnSpc>
            </a:pPr>
            <a:r>
              <a:rPr lang="en-US" altLang="ko-KR" sz="4000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5. </a:t>
            </a:r>
            <a:r>
              <a:rPr lang="ko-KR" altLang="en-US" sz="4000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시스템 구현</a:t>
            </a:r>
            <a:r>
              <a:rPr lang="en-US" altLang="ko-KR" sz="4000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&amp;</a:t>
            </a:r>
            <a:r>
              <a:rPr lang="ko-KR" altLang="en-US" sz="4000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혈압 시뮬레이터</a:t>
            </a:r>
            <a:endParaRPr lang="en-US" altLang="ko-KR" sz="4000" dirty="0">
              <a:solidFill>
                <a:srgbClr val="32323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>
              <a:lnSpc>
                <a:spcPct val="116199"/>
              </a:lnSpc>
            </a:pPr>
            <a:r>
              <a:rPr lang="en-US" altLang="ko-KR" sz="4000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6.</a:t>
            </a:r>
            <a:r>
              <a:rPr lang="ko-KR" altLang="ko-KR" sz="4000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 결론</a:t>
            </a:r>
            <a:r>
              <a:rPr lang="en-US" altLang="ko-KR" sz="4000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4000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및 향후연구</a:t>
            </a:r>
            <a:endParaRPr lang="en-US" altLang="ko-KR" sz="3999" b="0" i="0" u="none" strike="noStrike" dirty="0">
              <a:solidFill>
                <a:srgbClr val="32323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16199"/>
              </a:lnSpc>
            </a:pPr>
            <a:endParaRPr lang="en-US" sz="3999" b="0" i="0" u="none" strike="noStrike" dirty="0">
              <a:solidFill>
                <a:srgbClr val="323232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31426" y="-762000"/>
            <a:ext cx="17830800" cy="17830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90700" y="1790700"/>
            <a:ext cx="6057900" cy="1536700"/>
          </a:xfrm>
          <a:prstGeom prst="rect">
            <a:avLst/>
          </a:prstGeom>
        </p:spPr>
        <p:txBody>
          <a:bodyPr lIns="0" tIns="137581" rIns="0" bIns="137581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8666" b="0" i="0" u="none" strike="noStrike" dirty="0">
                <a:solidFill>
                  <a:srgbClr val="323232"/>
                </a:solidFill>
                <a:ea typeface="Pretendard SemiBold"/>
              </a:rPr>
              <a:t>연구배경</a:t>
            </a:r>
            <a:endParaRPr lang="ko-KR" sz="8666" b="0" i="0" u="none" strike="noStrike" dirty="0">
              <a:solidFill>
                <a:srgbClr val="323232"/>
              </a:solidFill>
              <a:ea typeface="Pretendard Semi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790700" y="3365500"/>
            <a:ext cx="8483600" cy="571500"/>
          </a:xfrm>
          <a:prstGeom prst="rect">
            <a:avLst/>
          </a:prstGeom>
        </p:spPr>
        <p:txBody>
          <a:bodyPr lIns="0" tIns="50798" rIns="0" bIns="50798" rtlCol="0" anchor="ctr"/>
          <a:lstStyle/>
          <a:p>
            <a:pPr lvl="0" algn="l">
              <a:lnSpc>
                <a:spcPct val="95449"/>
              </a:lnSpc>
            </a:pPr>
            <a:r>
              <a:rPr lang="en" sz="3199" i="1" dirty="0">
                <a:solidFill>
                  <a:srgbClr val="323232"/>
                </a:solidFill>
                <a:latin typeface="Baskervville Regular"/>
              </a:rPr>
              <a:t>Background of Study</a:t>
            </a:r>
            <a:endParaRPr lang="en" sz="3199" b="0" i="1" u="none" strike="noStrike" dirty="0">
              <a:solidFill>
                <a:srgbClr val="323232"/>
              </a:solidFill>
              <a:latin typeface="Baskervville Regula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3114000" y="508000"/>
            <a:ext cx="762000" cy="381000"/>
          </a:xfrm>
          <a:prstGeom prst="rect">
            <a:avLst/>
          </a:prstGeom>
        </p:spPr>
        <p:txBody>
          <a:bodyPr lIns="0" tIns="33866" rIns="0" bIns="33866" rtlCol="0" anchor="ctr"/>
          <a:lstStyle/>
          <a:p>
            <a:pPr lvl="0" algn="r">
              <a:lnSpc>
                <a:spcPct val="95449"/>
              </a:lnSpc>
            </a:pPr>
            <a:r>
              <a:rPr lang="en" sz="2133" spc="43" dirty="0">
                <a:solidFill>
                  <a:srgbClr val="787878"/>
                </a:solidFill>
                <a:latin typeface="Pretendard Medium"/>
              </a:rPr>
              <a:t>3</a:t>
            </a:r>
            <a:endParaRPr lang="en" sz="2133" b="0" i="0" u="none" strike="noStrike" spc="43" dirty="0">
              <a:solidFill>
                <a:srgbClr val="787878"/>
              </a:solidFill>
              <a:latin typeface="Pretendard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65300" y="5130800"/>
            <a:ext cx="12712700" cy="14224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999" b="0" i="0" u="none" strike="noStrike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심혈관 질환은 전 세계 주요 사망원인 </a:t>
            </a:r>
            <a:r>
              <a:rPr lang="en-US" altLang="ko-KR" sz="3999" b="0" i="0" u="none" strike="noStrike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[1]</a:t>
            </a:r>
          </a:p>
          <a:p>
            <a:pPr lvl="0">
              <a:lnSpc>
                <a:spcPct val="116199"/>
              </a:lnSpc>
            </a:pPr>
            <a:r>
              <a:rPr lang="ko-KR" altLang="en-US" sz="3999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모바일 예측 앱은 있으나 실질 활용도 낮음</a:t>
            </a:r>
            <a:endParaRPr lang="en-US" altLang="ko-KR" sz="3999" b="0" i="0" u="none" strike="noStrike" dirty="0">
              <a:solidFill>
                <a:srgbClr val="32323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16199"/>
              </a:lnSpc>
            </a:pPr>
            <a:r>
              <a:rPr lang="ko-KR" altLang="en-US" sz="3999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대부분의 예측 앱은 직관적 설명 부족</a:t>
            </a:r>
            <a:r>
              <a:rPr lang="en-US" altLang="ko-KR" sz="3999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3999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맞춤형 조언 부재 </a:t>
            </a:r>
            <a:r>
              <a:rPr lang="en-US" altLang="ko-KR" sz="3999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[2]</a:t>
            </a:r>
            <a:endParaRPr lang="en-US" sz="3999" b="0" i="0" u="none" strike="noStrike" dirty="0">
              <a:solidFill>
                <a:srgbClr val="32323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90700" y="9017000"/>
            <a:ext cx="9575800" cy="2565400"/>
          </a:xfrm>
          <a:prstGeom prst="rect">
            <a:avLst/>
          </a:prstGeom>
        </p:spPr>
        <p:txBody>
          <a:bodyPr rtlCol="0" anchor="ctr"/>
          <a:lstStyle/>
          <a:p>
            <a:pPr latinLnBrk="1"/>
            <a:r>
              <a:rPr lang="en-US" altLang="ko-KR" dirty="0"/>
              <a:t>[1] Mensah, G, Fuster, V, Roth, G. A Heart-Healthy and Stroke-Free World: Using Data to Inform Global Action. JACC. 2023 Dec, 82 (25) 2343–2349.</a:t>
            </a:r>
            <a:endParaRPr lang="ko-KR" altLang="ko-KR" dirty="0"/>
          </a:p>
          <a:p>
            <a:pPr latinLnBrk="1"/>
            <a:r>
              <a:rPr lang="en-US" altLang="ko-KR" u="sng" dirty="0">
                <a:hlinkClick r:id="rId3"/>
              </a:rPr>
              <a:t>https://doi.org/10.1016/j.jacc.2023.11.003</a:t>
            </a:r>
            <a:endParaRPr lang="en-US" altLang="ko-KR" u="sng" dirty="0"/>
          </a:p>
          <a:p>
            <a:pPr latinLnBrk="1"/>
            <a:endParaRPr lang="en-US" altLang="ko-KR" u="sng" dirty="0"/>
          </a:p>
          <a:p>
            <a:pPr latinLnBrk="1"/>
            <a:r>
              <a:rPr lang="en-US" altLang="ko-KR" u="sng" dirty="0"/>
              <a:t>[2] </a:t>
            </a:r>
            <a:r>
              <a:rPr lang="en-US" altLang="ko-KR" dirty="0"/>
              <a:t>Svenšek A, </a:t>
            </a:r>
            <a:r>
              <a:rPr lang="en-US" altLang="ko-KR" dirty="0" err="1"/>
              <a:t>Gosak</a:t>
            </a:r>
            <a:r>
              <a:rPr lang="en-US" altLang="ko-KR" dirty="0"/>
              <a:t> L, Lorber M, </a:t>
            </a:r>
            <a:r>
              <a:rPr lang="en-US" altLang="ko-KR" dirty="0" err="1"/>
              <a:t>Štiglic</a:t>
            </a:r>
            <a:r>
              <a:rPr lang="en-US" altLang="ko-KR" dirty="0"/>
              <a:t> G, </a:t>
            </a:r>
            <a:r>
              <a:rPr lang="en-US" altLang="ko-KR" dirty="0" err="1"/>
              <a:t>Fijačko</a:t>
            </a:r>
            <a:r>
              <a:rPr lang="en-US" altLang="ko-KR" dirty="0"/>
              <a:t> N</a:t>
            </a:r>
            <a:br>
              <a:rPr lang="en-US" altLang="ko-KR" dirty="0"/>
            </a:br>
            <a:r>
              <a:rPr lang="en-US" altLang="ko-KR" dirty="0"/>
              <a:t>Review and Comparative Evaluation of Mobile Apps for Cardiovascular Risk Estimation: Usability Evaluation Using mHealth App Usability Questionnaire</a:t>
            </a:r>
            <a:br>
              <a:rPr lang="en-US" altLang="ko-KR" dirty="0"/>
            </a:br>
            <a:r>
              <a:rPr lang="en-US" altLang="ko-KR" dirty="0"/>
              <a:t>JMIR </a:t>
            </a:r>
            <a:r>
              <a:rPr lang="en-US" altLang="ko-KR" dirty="0" err="1"/>
              <a:t>Mhealth</a:t>
            </a:r>
            <a:r>
              <a:rPr lang="en-US" altLang="ko-KR" dirty="0"/>
              <a:t> </a:t>
            </a:r>
            <a:r>
              <a:rPr lang="en-US" altLang="ko-KR" dirty="0" err="1"/>
              <a:t>Uhealth</a:t>
            </a:r>
            <a:r>
              <a:rPr lang="en-US" altLang="ko-KR" dirty="0"/>
              <a:t> 2025;13:e56466</a:t>
            </a:r>
            <a:endParaRPr lang="ko-KR" altLang="ko-KR" dirty="0"/>
          </a:p>
          <a:p>
            <a:pPr lvl="0" algn="l">
              <a:lnSpc>
                <a:spcPct val="116199"/>
              </a:lnSpc>
            </a:pPr>
            <a:endParaRPr lang="en-US" sz="2399" b="0" i="0" u="none" strike="noStrike" dirty="0">
              <a:solidFill>
                <a:srgbClr val="323232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087100" y="-2057400"/>
            <a:ext cx="17830800" cy="1783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700" y="4279900"/>
            <a:ext cx="8255000" cy="8255000"/>
          </a:xfrm>
          <a:prstGeom prst="rect">
            <a:avLst/>
          </a:prstGeom>
          <a:effectLst>
            <a:outerShdw blurRad="330200" dist="254000" dir="2700000">
              <a:srgbClr val="000000">
                <a:alpha val="30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1790700" y="1790700"/>
            <a:ext cx="6057900" cy="1536700"/>
          </a:xfrm>
          <a:prstGeom prst="rect">
            <a:avLst/>
          </a:prstGeom>
        </p:spPr>
        <p:txBody>
          <a:bodyPr lIns="0" tIns="137581" rIns="0" bIns="137581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8666" dirty="0">
                <a:solidFill>
                  <a:srgbClr val="323232"/>
                </a:solidFill>
                <a:ea typeface="Pretendard SemiBold"/>
              </a:rPr>
              <a:t>연구목표</a:t>
            </a:r>
            <a:endParaRPr lang="ko-KR" sz="8666" b="0" i="0" u="none" strike="noStrike" dirty="0">
              <a:solidFill>
                <a:srgbClr val="323232"/>
              </a:solidFill>
              <a:ea typeface="Pretendard Semi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90700" y="3365500"/>
            <a:ext cx="8483600" cy="571500"/>
          </a:xfrm>
          <a:prstGeom prst="rect">
            <a:avLst/>
          </a:prstGeom>
        </p:spPr>
        <p:txBody>
          <a:bodyPr lIns="0" tIns="50798" rIns="0" bIns="50798" rtlCol="0" anchor="ctr"/>
          <a:lstStyle/>
          <a:p>
            <a:pPr lvl="0" algn="l">
              <a:lnSpc>
                <a:spcPct val="95449"/>
              </a:lnSpc>
            </a:pPr>
            <a:r>
              <a:rPr lang="en" sz="3199" i="1" dirty="0">
                <a:solidFill>
                  <a:srgbClr val="323232"/>
                </a:solidFill>
                <a:latin typeface="Baskervville Regular"/>
              </a:rPr>
              <a:t>Research Objective</a:t>
            </a:r>
            <a:endParaRPr lang="en" sz="3199" b="0" i="1" u="none" strike="noStrike" dirty="0">
              <a:solidFill>
                <a:srgbClr val="323232"/>
              </a:solidFill>
              <a:latin typeface="Baskervville Regula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3114000" y="508000"/>
            <a:ext cx="762000" cy="381000"/>
          </a:xfrm>
          <a:prstGeom prst="rect">
            <a:avLst/>
          </a:prstGeom>
        </p:spPr>
        <p:txBody>
          <a:bodyPr lIns="0" tIns="33866" rIns="0" bIns="33866" rtlCol="0" anchor="ctr"/>
          <a:lstStyle/>
          <a:p>
            <a:pPr lvl="0" algn="r">
              <a:lnSpc>
                <a:spcPct val="95449"/>
              </a:lnSpc>
            </a:pPr>
            <a:r>
              <a:rPr lang="en" sz="2133" spc="43" dirty="0">
                <a:solidFill>
                  <a:srgbClr val="787878"/>
                </a:solidFill>
                <a:latin typeface="Pretendard Medium"/>
              </a:rPr>
              <a:t>4</a:t>
            </a:r>
            <a:endParaRPr lang="en" sz="2133" b="0" i="0" u="none" strike="noStrike" spc="43" dirty="0">
              <a:solidFill>
                <a:srgbClr val="787878"/>
              </a:solidFill>
              <a:latin typeface="Pretendard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581400" y="6426200"/>
            <a:ext cx="6705600" cy="3962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3999" b="0" i="0" u="none" strike="noStrike" dirty="0">
                <a:solidFill>
                  <a:srgbClr val="323232"/>
                </a:solidFill>
                <a:latin typeface="Pretendard Medium" panose="020B0600000101010101" charset="-127"/>
                <a:ea typeface="Pretendard Medium" panose="020B0600000101010101" charset="-127"/>
              </a:rPr>
              <a:t>사용자 친화적인 설명가능한 </a:t>
            </a:r>
            <a:r>
              <a:rPr lang="en-US" altLang="ko-KR" sz="3999" b="0" i="0" u="none" strike="noStrike" dirty="0">
                <a:solidFill>
                  <a:srgbClr val="323232"/>
                </a:solidFill>
                <a:latin typeface="Pretendard Medium" panose="020B0600000101010101" charset="-127"/>
                <a:ea typeface="Pretendard Medium" panose="020B0600000101010101" charset="-127"/>
              </a:rPr>
              <a:t>AI</a:t>
            </a:r>
            <a:r>
              <a:rPr lang="ko-KR" altLang="en-US" sz="3999" b="0" i="0" u="none" strike="noStrike" dirty="0">
                <a:solidFill>
                  <a:srgbClr val="323232"/>
                </a:solidFill>
                <a:latin typeface="Pretendard Medium" panose="020B0600000101010101" charset="-127"/>
                <a:ea typeface="Pretendard Medium" panose="020B0600000101010101" charset="-127"/>
              </a:rPr>
              <a:t>와 생성형 </a:t>
            </a:r>
            <a:r>
              <a:rPr lang="en-US" altLang="ko-KR" sz="3999" b="0" i="0" u="none" strike="noStrike" dirty="0">
                <a:solidFill>
                  <a:srgbClr val="323232"/>
                </a:solidFill>
                <a:latin typeface="Pretendard Medium" panose="020B0600000101010101" charset="-127"/>
                <a:ea typeface="Pretendard Medium" panose="020B0600000101010101" charset="-127"/>
              </a:rPr>
              <a:t>AI</a:t>
            </a:r>
            <a:r>
              <a:rPr lang="ko-KR" altLang="en-US" sz="3999" dirty="0">
                <a:solidFill>
                  <a:srgbClr val="323232"/>
                </a:solidFill>
                <a:latin typeface="Pretendard Medium" panose="020B0600000101010101" charset="-127"/>
                <a:ea typeface="Pretendard Medium" panose="020B0600000101010101" charset="-127"/>
              </a:rPr>
              <a:t> 기반의 개인 맞춤형 심혈관 질환 예측 시스템 개발</a:t>
            </a:r>
            <a:r>
              <a:rPr lang="ko-KR" altLang="en-US" sz="3999" b="0" i="0" u="none" strike="noStrike" dirty="0">
                <a:solidFill>
                  <a:srgbClr val="323232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endParaRPr lang="en-US" sz="3999" b="0" i="0" u="none" strike="noStrike" dirty="0">
              <a:solidFill>
                <a:srgbClr val="323232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0800" y="3733800"/>
            <a:ext cx="10160000" cy="2540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50800" y="3733800"/>
            <a:ext cx="127000" cy="2540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233400" y="4813300"/>
            <a:ext cx="9321800" cy="5969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323232"/>
                </a:solidFill>
                <a:latin typeface="Pretendard Bold"/>
              </a:rPr>
              <a:t>1. </a:t>
            </a:r>
            <a:r>
              <a:rPr lang="ko-KR" altLang="en-US" sz="4800" b="0" i="0" u="none" strike="noStrike" dirty="0">
                <a:solidFill>
                  <a:srgbClr val="323232"/>
                </a:solidFill>
                <a:latin typeface="Pretendard Bold" panose="020B0600000101010101" charset="-127"/>
                <a:ea typeface="Pretendard Bold" panose="020B0600000101010101" charset="-127"/>
              </a:rPr>
              <a:t>심혈관 질환 예측 및 </a:t>
            </a:r>
            <a:r>
              <a:rPr lang="en-US" sz="4800" b="0" i="0" u="none" strike="noStrike" dirty="0">
                <a:solidFill>
                  <a:srgbClr val="323232"/>
                </a:solidFill>
                <a:latin typeface="Pretendard Bold"/>
                <a:ea typeface="Pretendard Bold"/>
              </a:rPr>
              <a:t>XAI </a:t>
            </a:r>
            <a:r>
              <a:rPr lang="ko-KR" altLang="en-US" sz="4800" b="0" i="0" u="none" strike="noStrike" dirty="0">
                <a:solidFill>
                  <a:srgbClr val="323232"/>
                </a:solidFill>
                <a:latin typeface="Pretendard Bold"/>
                <a:ea typeface="Pretendard Bold"/>
              </a:rPr>
              <a:t>기반 예측 해석</a:t>
            </a:r>
            <a:endParaRPr lang="ko-KR" sz="4800" b="0" i="0" u="none" strike="noStrike" dirty="0">
              <a:solidFill>
                <a:srgbClr val="323232"/>
              </a:solidFill>
              <a:ea typeface="Pretendard Bold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0800" y="6858000"/>
            <a:ext cx="10160000" cy="2540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50800" y="6858000"/>
            <a:ext cx="127000" cy="2540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3233400" y="7848600"/>
            <a:ext cx="7137400" cy="3683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323232"/>
                </a:solidFill>
                <a:latin typeface="Pretendard Bold"/>
              </a:rPr>
              <a:t>2. Gemini </a:t>
            </a:r>
            <a:r>
              <a:rPr lang="ko-KR" altLang="en-US" sz="4800" b="0" i="0" u="none" strike="noStrike" dirty="0">
                <a:solidFill>
                  <a:srgbClr val="323232"/>
                </a:solidFill>
                <a:latin typeface="Pretendard Bold" panose="020B0600000101010101" charset="-127"/>
                <a:ea typeface="Pretendard Bold" panose="020B0600000101010101" charset="-127"/>
              </a:rPr>
              <a:t>기반 조언 생성</a:t>
            </a:r>
            <a:endParaRPr lang="ko-KR" sz="4800" b="0" i="0" u="none" strike="noStrike" dirty="0">
              <a:solidFill>
                <a:srgbClr val="32323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50800" y="9994900"/>
            <a:ext cx="10160000" cy="2540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50800" y="9994900"/>
            <a:ext cx="127000" cy="25400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3233400" y="10972800"/>
            <a:ext cx="6807200" cy="4953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323232"/>
                </a:solidFill>
                <a:latin typeface="Pretendard Bold"/>
              </a:rPr>
              <a:t>3. </a:t>
            </a:r>
            <a:r>
              <a:rPr lang="ko-KR" altLang="en-US" sz="4800" b="0" i="0" u="none" strike="noStrike" dirty="0">
                <a:solidFill>
                  <a:srgbClr val="323232"/>
                </a:solidFill>
                <a:latin typeface="Pretendard Bold"/>
                <a:ea typeface="Pretendard Bold"/>
              </a:rPr>
              <a:t>실시간 상호작용 </a:t>
            </a:r>
            <a:r>
              <a:rPr lang="en-US" altLang="ko-KR" sz="4800" b="0" i="0" u="none" strike="noStrike" dirty="0">
                <a:solidFill>
                  <a:srgbClr val="323232"/>
                </a:solidFill>
                <a:latin typeface="Pretendard Bold"/>
                <a:ea typeface="Pretendard Bold"/>
              </a:rPr>
              <a:t>UI</a:t>
            </a:r>
            <a:endParaRPr lang="ko-KR" sz="4800" b="0" i="0" u="none" strike="noStrike" dirty="0">
              <a:solidFill>
                <a:srgbClr val="323232"/>
              </a:solidFill>
              <a:ea typeface="Pretendard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6A3F0F-6757-1CF4-E58F-5A3906E2D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F3D6749-9153-A125-872B-97374EAE4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0" y="-2057400"/>
            <a:ext cx="17830800" cy="178308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D3A27CA7-E234-E6AB-9E60-A77C796F2B11}"/>
              </a:ext>
            </a:extLst>
          </p:cNvPr>
          <p:cNvSpPr txBox="1"/>
          <p:nvPr/>
        </p:nvSpPr>
        <p:spPr>
          <a:xfrm>
            <a:off x="1790700" y="1790700"/>
            <a:ext cx="6057900" cy="1536700"/>
          </a:xfrm>
          <a:prstGeom prst="rect">
            <a:avLst/>
          </a:prstGeom>
        </p:spPr>
        <p:txBody>
          <a:bodyPr lIns="0" tIns="137581" rIns="0" bIns="137581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8666" dirty="0">
                <a:solidFill>
                  <a:srgbClr val="323232"/>
                </a:solidFill>
                <a:ea typeface="Pretendard SemiBold"/>
              </a:rPr>
              <a:t>시스템 구성도</a:t>
            </a:r>
            <a:endParaRPr lang="ko-KR" sz="8666" b="0" i="0" u="none" strike="noStrike" dirty="0">
              <a:solidFill>
                <a:srgbClr val="323232"/>
              </a:solidFill>
              <a:ea typeface="Pretendard Semi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9315F54-BDBA-8F6B-8CBB-73E61A33A48C}"/>
              </a:ext>
            </a:extLst>
          </p:cNvPr>
          <p:cNvSpPr txBox="1"/>
          <p:nvPr/>
        </p:nvSpPr>
        <p:spPr>
          <a:xfrm>
            <a:off x="1803400" y="3365500"/>
            <a:ext cx="3604715" cy="571500"/>
          </a:xfrm>
          <a:prstGeom prst="rect">
            <a:avLst/>
          </a:prstGeom>
        </p:spPr>
        <p:txBody>
          <a:bodyPr lIns="0" tIns="50798" rIns="0" bIns="50798" rtlCol="0" anchor="ctr"/>
          <a:lstStyle/>
          <a:p>
            <a:pPr lvl="0" algn="l">
              <a:lnSpc>
                <a:spcPct val="95449"/>
              </a:lnSpc>
            </a:pPr>
            <a:r>
              <a:rPr lang="en" sz="3199" b="0" i="1" u="none" strike="noStrike" dirty="0">
                <a:solidFill>
                  <a:srgbClr val="323232"/>
                </a:solidFill>
                <a:latin typeface="Baskervville Regular"/>
              </a:rPr>
              <a:t>System </a:t>
            </a:r>
            <a:r>
              <a:rPr lang="en" sz="3199" i="1" dirty="0">
                <a:solidFill>
                  <a:srgbClr val="323232"/>
                </a:solidFill>
                <a:latin typeface="Baskervville Regular"/>
              </a:rPr>
              <a:t>Diagram</a:t>
            </a:r>
            <a:endParaRPr lang="en" sz="3199" b="0" i="1" u="none" strike="noStrike" dirty="0">
              <a:solidFill>
                <a:srgbClr val="323232"/>
              </a:solidFill>
              <a:latin typeface="Baskervville Regula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91CDC78-527E-E699-509F-65B5DF249D4A}"/>
              </a:ext>
            </a:extLst>
          </p:cNvPr>
          <p:cNvSpPr txBox="1"/>
          <p:nvPr/>
        </p:nvSpPr>
        <p:spPr>
          <a:xfrm>
            <a:off x="23114000" y="508000"/>
            <a:ext cx="762000" cy="381000"/>
          </a:xfrm>
          <a:prstGeom prst="rect">
            <a:avLst/>
          </a:prstGeom>
        </p:spPr>
        <p:txBody>
          <a:bodyPr lIns="0" tIns="33866" rIns="0" bIns="33866" rtlCol="0" anchor="ctr"/>
          <a:lstStyle/>
          <a:p>
            <a:pPr lvl="0" algn="r">
              <a:lnSpc>
                <a:spcPct val="95449"/>
              </a:lnSpc>
            </a:pPr>
            <a:r>
              <a:rPr lang="en" sz="2133" spc="43" dirty="0">
                <a:solidFill>
                  <a:srgbClr val="787878"/>
                </a:solidFill>
                <a:latin typeface="Pretendard Medium"/>
              </a:rPr>
              <a:t>5</a:t>
            </a:r>
            <a:endParaRPr lang="en" sz="2133" b="0" i="0" u="none" strike="noStrike" spc="43" dirty="0">
              <a:solidFill>
                <a:srgbClr val="787878"/>
              </a:solidFill>
              <a:latin typeface="Pretendard Medium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C88466A7-46A1-F6C1-965A-751C9CCF2174}"/>
              </a:ext>
            </a:extLst>
          </p:cNvPr>
          <p:cNvSpPr txBox="1"/>
          <p:nvPr/>
        </p:nvSpPr>
        <p:spPr>
          <a:xfrm>
            <a:off x="12223439" y="775104"/>
            <a:ext cx="8483600" cy="4635500"/>
          </a:xfrm>
          <a:prstGeom prst="rect">
            <a:avLst/>
          </a:prstGeom>
        </p:spPr>
        <p:txBody>
          <a:bodyPr rtlCol="0" anchor="ctr"/>
          <a:lstStyle/>
          <a:p>
            <a:pPr lvl="0" algn="just">
              <a:lnSpc>
                <a:spcPct val="132800"/>
              </a:lnSpc>
            </a:pPr>
            <a:r>
              <a:rPr lang="ko-KR" altLang="en-US" sz="4000" dirty="0" err="1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파이썬을</a:t>
            </a:r>
            <a:r>
              <a:rPr lang="ko-KR" altLang="en-US" sz="4000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사용해 </a:t>
            </a:r>
            <a:r>
              <a:rPr lang="en-US" sz="4000" dirty="0" err="1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s</a:t>
            </a:r>
            <a:r>
              <a:rPr lang="en-US" sz="4000" b="0" i="0" u="none" strike="noStrike" dirty="0" err="1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treamlit</a:t>
            </a:r>
            <a:r>
              <a:rPr lang="ko-KR" altLang="en-US" sz="4000" b="0" i="0" u="none" strike="noStrike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으로 구현</a:t>
            </a:r>
            <a:endParaRPr lang="en-US" sz="4000" b="0" i="0" u="none" strike="noStrike" dirty="0">
              <a:solidFill>
                <a:srgbClr val="32323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05FEA28-7451-1B5B-85E6-6571EDE69D26}"/>
              </a:ext>
            </a:extLst>
          </p:cNvPr>
          <p:cNvSpPr/>
          <p:nvPr/>
        </p:nvSpPr>
        <p:spPr>
          <a:xfrm>
            <a:off x="4950915" y="3990340"/>
            <a:ext cx="4574085" cy="249343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05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B25482-1035-511A-80E1-D97848B4B0EE}"/>
              </a:ext>
            </a:extLst>
          </p:cNvPr>
          <p:cNvSpPr txBox="1"/>
          <p:nvPr/>
        </p:nvSpPr>
        <p:spPr>
          <a:xfrm>
            <a:off x="5562600" y="4441985"/>
            <a:ext cx="411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Pretendard Regular" panose="020B0600000101010101" charset="-127"/>
                <a:ea typeface="Pretendard Regular" panose="020B0600000101010101" charset="-127"/>
              </a:rPr>
              <a:t>전처리</a:t>
            </a:r>
            <a:endParaRPr lang="en-US" altLang="ko-KR" sz="32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en-US" altLang="ko-KR" sz="3200" dirty="0">
                <a:latin typeface="Pretendard Regular" panose="020B0600000101010101" charset="-127"/>
                <a:ea typeface="Pretendard Regular" panose="020B0600000101010101" charset="-127"/>
              </a:rPr>
              <a:t>BMI</a:t>
            </a:r>
            <a:r>
              <a:rPr lang="ko-KR" altLang="en-US" sz="3200" dirty="0">
                <a:latin typeface="Pretendard Regular" panose="020B0600000101010101" charset="-127"/>
                <a:ea typeface="Pretendard Regular" panose="020B0600000101010101" charset="-127"/>
              </a:rPr>
              <a:t>변수 생성</a:t>
            </a:r>
            <a:endParaRPr lang="en-US" altLang="ko-KR" sz="32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sz="3200" dirty="0">
                <a:latin typeface="Pretendard Regular" panose="020B0600000101010101" charset="-127"/>
                <a:ea typeface="Pretendard Regular" panose="020B0600000101010101" charset="-127"/>
              </a:rPr>
              <a:t>범주형 변수 인코딩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883A1A-1097-0917-D9C6-63C6FADAAB97}"/>
              </a:ext>
            </a:extLst>
          </p:cNvPr>
          <p:cNvSpPr/>
          <p:nvPr/>
        </p:nvSpPr>
        <p:spPr>
          <a:xfrm>
            <a:off x="10492285" y="3937000"/>
            <a:ext cx="4211319" cy="23698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206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5A00D6B-4A9D-5550-2038-7B8B4B3ED908}"/>
              </a:ext>
            </a:extLst>
          </p:cNvPr>
          <p:cNvSpPr txBox="1"/>
          <p:nvPr/>
        </p:nvSpPr>
        <p:spPr>
          <a:xfrm>
            <a:off x="10588805" y="4142770"/>
            <a:ext cx="411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Pretendard Regular" panose="020B0600000101010101" charset="-127"/>
                <a:ea typeface="Pretendard Regular" panose="020B0600000101010101" charset="-127"/>
              </a:rPr>
              <a:t>모델예측</a:t>
            </a:r>
            <a:endParaRPr lang="en-US" altLang="ko-KR" sz="32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sz="3200" dirty="0">
                <a:latin typeface="Pretendard Regular" panose="020B0600000101010101" charset="-127"/>
                <a:ea typeface="Pretendard Regular" panose="020B0600000101010101" charset="-127"/>
              </a:rPr>
              <a:t>학습된 </a:t>
            </a:r>
            <a:r>
              <a:rPr lang="en-US" altLang="ko-KR" sz="3200" dirty="0" err="1">
                <a:latin typeface="Pretendard Regular" panose="020B0600000101010101" charset="-127"/>
                <a:ea typeface="Pretendard Regular" panose="020B0600000101010101" charset="-127"/>
              </a:rPr>
              <a:t>XGBoost</a:t>
            </a:r>
            <a:r>
              <a:rPr lang="en-US" altLang="ko-KR" sz="3200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3200" dirty="0">
                <a:latin typeface="Pretendard Regular" panose="020B0600000101010101" charset="-127"/>
                <a:ea typeface="Pretendard Regular" panose="020B0600000101010101" charset="-127"/>
              </a:rPr>
              <a:t>모델을 통해 위험도 예측</a:t>
            </a:r>
            <a:endParaRPr lang="en-US" altLang="ko-KR" sz="32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62A6265-A528-E464-268D-6BB4BCA5CED3}"/>
              </a:ext>
            </a:extLst>
          </p:cNvPr>
          <p:cNvSpPr/>
          <p:nvPr/>
        </p:nvSpPr>
        <p:spPr>
          <a:xfrm>
            <a:off x="15735551" y="3937000"/>
            <a:ext cx="4038570" cy="236985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206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F86F0D-531A-754F-5F4D-CA9360AE8849}"/>
              </a:ext>
            </a:extLst>
          </p:cNvPr>
          <p:cNvSpPr txBox="1"/>
          <p:nvPr/>
        </p:nvSpPr>
        <p:spPr>
          <a:xfrm>
            <a:off x="15694881" y="4142769"/>
            <a:ext cx="411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Pretendard Regular" panose="020B0600000101010101" charset="-127"/>
                <a:ea typeface="Pretendard Regular" panose="020B0600000101010101" charset="-127"/>
              </a:rPr>
              <a:t>결과 출력</a:t>
            </a:r>
            <a:endParaRPr lang="en-US" altLang="ko-KR" sz="32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sz="3200" dirty="0">
                <a:latin typeface="Pretendard Regular" panose="020B0600000101010101" charset="-127"/>
                <a:ea typeface="Pretendard Regular" panose="020B0600000101010101" charset="-127"/>
              </a:rPr>
              <a:t>심혈관 질환 위험도 </a:t>
            </a:r>
            <a:r>
              <a:rPr lang="en-US" altLang="ko-KR" sz="3200" dirty="0">
                <a:latin typeface="Pretendard Regular" panose="020B0600000101010101" charset="-127"/>
                <a:ea typeface="Pretendard Regular" panose="020B0600000101010101" charset="-127"/>
              </a:rPr>
              <a:t>% </a:t>
            </a:r>
            <a:r>
              <a:rPr lang="ko-KR" altLang="en-US" sz="3200" dirty="0">
                <a:latin typeface="Pretendard Regular" panose="020B0600000101010101" charset="-127"/>
                <a:ea typeface="Pretendard Regular" panose="020B0600000101010101" charset="-127"/>
              </a:rPr>
              <a:t>표시</a:t>
            </a:r>
            <a:endParaRPr lang="en-US" altLang="ko-KR" sz="32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45DCDD4-2422-7F7A-FD2E-C4644E85B44D}"/>
              </a:ext>
            </a:extLst>
          </p:cNvPr>
          <p:cNvSpPr/>
          <p:nvPr/>
        </p:nvSpPr>
        <p:spPr>
          <a:xfrm>
            <a:off x="10038513" y="6990080"/>
            <a:ext cx="5091812" cy="258887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7B3A2A-C4EE-BC42-5FF5-C1FF7F3E64DF}"/>
              </a:ext>
            </a:extLst>
          </p:cNvPr>
          <p:cNvSpPr txBox="1"/>
          <p:nvPr/>
        </p:nvSpPr>
        <p:spPr>
          <a:xfrm>
            <a:off x="10629445" y="7285290"/>
            <a:ext cx="407416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Pretendard Regular" panose="020B0600000101010101" charset="-127"/>
                <a:ea typeface="Pretendard Regular" panose="020B0600000101010101" charset="-127"/>
              </a:rPr>
              <a:t>프롬프트 생성</a:t>
            </a:r>
            <a:endParaRPr lang="en-US" altLang="ko-KR" sz="32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sz="3200" dirty="0">
                <a:latin typeface="Pretendard Regular" panose="020B0600000101010101" charset="-127"/>
                <a:ea typeface="Pretendard Regular" panose="020B0600000101010101" charset="-127"/>
              </a:rPr>
              <a:t>입력정보와 예측확률을 바탕으로 건강 조언 생성 요청</a:t>
            </a:r>
            <a:endParaRPr lang="en-US" altLang="ko-KR" sz="32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9ABF99C-9063-6BA4-DCFB-8636E18C15B2}"/>
              </a:ext>
            </a:extLst>
          </p:cNvPr>
          <p:cNvSpPr/>
          <p:nvPr/>
        </p:nvSpPr>
        <p:spPr>
          <a:xfrm>
            <a:off x="10466885" y="10270411"/>
            <a:ext cx="3775820" cy="236985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0E46E4-79D1-600B-2BD5-067E6AEE0EEC}"/>
              </a:ext>
            </a:extLst>
          </p:cNvPr>
          <p:cNvSpPr txBox="1"/>
          <p:nvPr/>
        </p:nvSpPr>
        <p:spPr>
          <a:xfrm>
            <a:off x="10546079" y="10474489"/>
            <a:ext cx="36823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Pretendard Regular" panose="020B0600000101010101" charset="-127"/>
                <a:ea typeface="Pretendard Regular" panose="020B0600000101010101" charset="-127"/>
              </a:rPr>
              <a:t>Gemini</a:t>
            </a:r>
            <a:r>
              <a:rPr lang="ko-KR" altLang="en-US" sz="3200" b="1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endParaRPr lang="en-US" altLang="ko-KR" sz="32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sz="3200" dirty="0">
                <a:latin typeface="Pretendard Regular" panose="020B0600000101010101" charset="-127"/>
                <a:ea typeface="Pretendard Regular" panose="020B0600000101010101" charset="-127"/>
              </a:rPr>
              <a:t>사용자 입력 정보 </a:t>
            </a:r>
            <a:r>
              <a:rPr lang="en-US" altLang="ko-KR" sz="3200" dirty="0">
                <a:latin typeface="Pretendard Regular" panose="020B0600000101010101" charset="-127"/>
                <a:ea typeface="Pretendard Regular" panose="020B0600000101010101" charset="-127"/>
              </a:rPr>
              <a:t>+ </a:t>
            </a:r>
            <a:r>
              <a:rPr lang="ko-KR" altLang="en-US" sz="3200" dirty="0">
                <a:latin typeface="Pretendard Regular" panose="020B0600000101010101" charset="-127"/>
                <a:ea typeface="Pretendard Regular" panose="020B0600000101010101" charset="-127"/>
              </a:rPr>
              <a:t>예측 결과 기반으로 건강 조언 생성</a:t>
            </a:r>
            <a:endParaRPr lang="en-US" altLang="ko-KR" sz="3200" b="1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6122A33-36C8-46BB-A90B-F1142B9F604C}"/>
              </a:ext>
            </a:extLst>
          </p:cNvPr>
          <p:cNvSpPr/>
          <p:nvPr/>
        </p:nvSpPr>
        <p:spPr>
          <a:xfrm>
            <a:off x="15730471" y="7409146"/>
            <a:ext cx="4043650" cy="286126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206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1393AD-CD20-B885-3E31-BCA7A415ECC3}"/>
              </a:ext>
            </a:extLst>
          </p:cNvPr>
          <p:cNvSpPr txBox="1"/>
          <p:nvPr/>
        </p:nvSpPr>
        <p:spPr>
          <a:xfrm>
            <a:off x="15740631" y="7516855"/>
            <a:ext cx="4114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Pretendard Regular" panose="020B0600000101010101" charset="-127"/>
                <a:ea typeface="Pretendard Regular" panose="020B0600000101010101" charset="-127"/>
              </a:rPr>
              <a:t>SHAP </a:t>
            </a:r>
            <a:r>
              <a:rPr lang="ko-KR" altLang="en-US" sz="3200" b="1" dirty="0">
                <a:latin typeface="Pretendard Regular" panose="020B0600000101010101" charset="-127"/>
                <a:ea typeface="Pretendard Regular" panose="020B0600000101010101" charset="-127"/>
              </a:rPr>
              <a:t>분석</a:t>
            </a:r>
            <a:endParaRPr lang="en-US" altLang="ko-KR" sz="32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sz="3200" dirty="0">
                <a:latin typeface="Pretendard Regular" panose="020B0600000101010101" charset="-127"/>
                <a:ea typeface="Pretendard Regular" panose="020B0600000101010101" charset="-127"/>
              </a:rPr>
              <a:t>변수 중요도 계산</a:t>
            </a:r>
            <a:r>
              <a:rPr lang="en-US" altLang="ko-KR" sz="3200" dirty="0">
                <a:latin typeface="Pretendard Regular" panose="020B0600000101010101" charset="-127"/>
                <a:ea typeface="Pretendard Regular" panose="020B0600000101010101" charset="-127"/>
              </a:rPr>
              <a:t>&amp; </a:t>
            </a:r>
            <a:r>
              <a:rPr lang="ko-KR" altLang="en-US" sz="3200" dirty="0">
                <a:latin typeface="Pretendard Regular" panose="020B0600000101010101" charset="-127"/>
                <a:ea typeface="Pretendard Regular" panose="020B0600000101010101" charset="-127"/>
              </a:rPr>
              <a:t>그래프 시각화</a:t>
            </a:r>
            <a:endParaRPr lang="en-US" altLang="ko-KR" sz="32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sz="3200" dirty="0">
                <a:latin typeface="Pretendard Regular" panose="020B0600000101010101" charset="-127"/>
                <a:ea typeface="Pretendard Regular" panose="020B0600000101010101" charset="-127"/>
              </a:rPr>
              <a:t>요약 설명 제공</a:t>
            </a:r>
            <a:endParaRPr lang="en-US" altLang="ko-KR" sz="32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DC1DCC-FD6B-A39B-54F2-5CC06A64704D}"/>
              </a:ext>
            </a:extLst>
          </p:cNvPr>
          <p:cNvSpPr/>
          <p:nvPr/>
        </p:nvSpPr>
        <p:spPr>
          <a:xfrm>
            <a:off x="5235827" y="7409146"/>
            <a:ext cx="3775820" cy="23698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206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033480-3D21-26B1-E3DF-F6E0D2AFF383}"/>
              </a:ext>
            </a:extLst>
          </p:cNvPr>
          <p:cNvSpPr txBox="1"/>
          <p:nvPr/>
        </p:nvSpPr>
        <p:spPr>
          <a:xfrm>
            <a:off x="5235827" y="7549841"/>
            <a:ext cx="407416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Pretendard Regular" panose="020B0600000101010101" charset="-127"/>
                <a:ea typeface="Pretendard Regular" panose="020B0600000101010101" charset="-127"/>
              </a:rPr>
              <a:t>혈압 시뮬레이터</a:t>
            </a:r>
            <a:endParaRPr lang="en-US" altLang="ko-KR" sz="32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sz="3200" dirty="0">
                <a:latin typeface="Pretendard Regular" panose="020B0600000101010101" charset="-127"/>
                <a:ea typeface="Pretendard Regular" panose="020B0600000101010101" charset="-127"/>
              </a:rPr>
              <a:t>수축기</a:t>
            </a:r>
            <a:r>
              <a:rPr lang="en-US" altLang="ko-KR" sz="3200" dirty="0">
                <a:latin typeface="Pretendard Regular" panose="020B0600000101010101" charset="-127"/>
                <a:ea typeface="Pretendard Regular" panose="020B0600000101010101" charset="-127"/>
              </a:rPr>
              <a:t>/ </a:t>
            </a:r>
            <a:r>
              <a:rPr lang="ko-KR" altLang="en-US" sz="3200" dirty="0">
                <a:latin typeface="Pretendard Regular" panose="020B0600000101010101" charset="-127"/>
                <a:ea typeface="Pretendard Regular" panose="020B0600000101010101" charset="-127"/>
              </a:rPr>
              <a:t>이완기 혈압 </a:t>
            </a:r>
            <a:r>
              <a:rPr lang="ko-KR" altLang="en-US" sz="3200" dirty="0" err="1">
                <a:latin typeface="Pretendard Regular" panose="020B0600000101010101" charset="-127"/>
                <a:ea typeface="Pretendard Regular" panose="020B0600000101010101" charset="-127"/>
              </a:rPr>
              <a:t>조절시</a:t>
            </a:r>
            <a:r>
              <a:rPr lang="ko-KR" altLang="en-US" sz="3200" dirty="0">
                <a:latin typeface="Pretendard Regular" panose="020B0600000101010101" charset="-127"/>
                <a:ea typeface="Pretendard Regular" panose="020B0600000101010101" charset="-127"/>
              </a:rPr>
              <a:t> 예측 위험도 재계산</a:t>
            </a:r>
            <a:endParaRPr lang="en-US" altLang="ko-KR" sz="32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BA866BD-3E19-14E2-9B6D-6A6473239B7A}"/>
              </a:ext>
            </a:extLst>
          </p:cNvPr>
          <p:cNvSpPr/>
          <p:nvPr/>
        </p:nvSpPr>
        <p:spPr>
          <a:xfrm>
            <a:off x="965200" y="4321700"/>
            <a:ext cx="609600" cy="5715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44AC36D-D31C-0F96-DDFB-11BAAB1E5AD6}"/>
              </a:ext>
            </a:extLst>
          </p:cNvPr>
          <p:cNvCxnSpPr>
            <a:cxnSpLocks/>
          </p:cNvCxnSpPr>
          <p:nvPr/>
        </p:nvCxnSpPr>
        <p:spPr>
          <a:xfrm>
            <a:off x="1272086" y="4893200"/>
            <a:ext cx="0" cy="8440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69FD8DB-560C-333E-C009-48A335ECA4C3}"/>
              </a:ext>
            </a:extLst>
          </p:cNvPr>
          <p:cNvCxnSpPr>
            <a:cxnSpLocks/>
          </p:cNvCxnSpPr>
          <p:nvPr/>
        </p:nvCxnSpPr>
        <p:spPr>
          <a:xfrm flipH="1" flipV="1">
            <a:off x="1290322" y="5737240"/>
            <a:ext cx="491850" cy="5606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8909E9D-8104-99BD-E6AD-BC3810B1F2A6}"/>
              </a:ext>
            </a:extLst>
          </p:cNvPr>
          <p:cNvCxnSpPr/>
          <p:nvPr/>
        </p:nvCxnSpPr>
        <p:spPr>
          <a:xfrm flipH="1">
            <a:off x="965200" y="5737240"/>
            <a:ext cx="325122" cy="5606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DB79225-0AB5-A076-3CA3-9EDC34177DD6}"/>
              </a:ext>
            </a:extLst>
          </p:cNvPr>
          <p:cNvCxnSpPr/>
          <p:nvPr/>
        </p:nvCxnSpPr>
        <p:spPr>
          <a:xfrm>
            <a:off x="1290322" y="5049778"/>
            <a:ext cx="491850" cy="2654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2AF58F01-7BBE-3695-0E28-7B89826DDACA}"/>
              </a:ext>
            </a:extLst>
          </p:cNvPr>
          <p:cNvCxnSpPr>
            <a:cxnSpLocks/>
          </p:cNvCxnSpPr>
          <p:nvPr/>
        </p:nvCxnSpPr>
        <p:spPr>
          <a:xfrm flipH="1">
            <a:off x="955041" y="5049778"/>
            <a:ext cx="314959" cy="2654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3ED112D-F021-6E9A-1951-0A9DDA5D36EB}"/>
              </a:ext>
            </a:extLst>
          </p:cNvPr>
          <p:cNvSpPr txBox="1"/>
          <p:nvPr/>
        </p:nvSpPr>
        <p:spPr>
          <a:xfrm>
            <a:off x="807447" y="6483772"/>
            <a:ext cx="1478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Pretendard Regular" panose="020B0600000101010101" charset="-127"/>
                <a:ea typeface="Pretendard Regular" panose="020B0600000101010101" charset="-127"/>
              </a:rPr>
              <a:t>사용자</a:t>
            </a:r>
            <a:endParaRPr lang="ko-KR" altLang="en-US" sz="32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58" name="그림 57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8CD24FA-5C4F-73CE-F5BA-E90856A67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703" y="4762124"/>
            <a:ext cx="2064838" cy="126984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052C54B1-D0D5-EDBB-4001-B9F84ED498F6}"/>
              </a:ext>
            </a:extLst>
          </p:cNvPr>
          <p:cNvSpPr txBox="1"/>
          <p:nvPr/>
        </p:nvSpPr>
        <p:spPr>
          <a:xfrm>
            <a:off x="2929983" y="4600812"/>
            <a:ext cx="411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Regular" panose="020B0600000101010101" charset="-127"/>
                <a:ea typeface="Pretendard Regular" panose="020B0600000101010101" charset="-127"/>
              </a:rPr>
              <a:t>정보입력</a:t>
            </a:r>
          </a:p>
        </p:txBody>
      </p:sp>
      <p:pic>
        <p:nvPicPr>
          <p:cNvPr id="60" name="그림 59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1DEFABC-CC68-8C04-2222-E1342BD59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427" y="4826302"/>
            <a:ext cx="1320291" cy="811957"/>
          </a:xfrm>
          <a:prstGeom prst="rect">
            <a:avLst/>
          </a:prstGeom>
        </p:spPr>
      </p:pic>
      <p:pic>
        <p:nvPicPr>
          <p:cNvPr id="61" name="그림 60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A50531D-C6A2-D474-4D0E-307020355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1105" y="4840785"/>
            <a:ext cx="1233211" cy="758404"/>
          </a:xfrm>
          <a:prstGeom prst="rect">
            <a:avLst/>
          </a:prstGeom>
        </p:spPr>
      </p:pic>
      <p:pic>
        <p:nvPicPr>
          <p:cNvPr id="62" name="그림 61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3F7C751-9CF9-CE17-055C-F901A7A2C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949493" y="6151507"/>
            <a:ext cx="1423038" cy="875145"/>
          </a:xfrm>
          <a:prstGeom prst="rect">
            <a:avLst/>
          </a:prstGeom>
        </p:spPr>
      </p:pic>
      <p:pic>
        <p:nvPicPr>
          <p:cNvPr id="63" name="그림 62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AD2066A-B501-87F1-894D-FA15FAF39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01516">
            <a:off x="8404944" y="5967297"/>
            <a:ext cx="2064838" cy="1269841"/>
          </a:xfrm>
          <a:prstGeom prst="rect">
            <a:avLst/>
          </a:prstGeom>
        </p:spPr>
      </p:pic>
      <p:pic>
        <p:nvPicPr>
          <p:cNvPr id="64" name="그림 63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CE0F2D8-CF73-4F07-B689-70B9F31FC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76511">
            <a:off x="8867542" y="6278590"/>
            <a:ext cx="2064838" cy="1269841"/>
          </a:xfrm>
          <a:prstGeom prst="rect">
            <a:avLst/>
          </a:prstGeom>
        </p:spPr>
      </p:pic>
      <p:pic>
        <p:nvPicPr>
          <p:cNvPr id="65" name="그림 64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3F8E019-10BA-986F-EA9F-017908F44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5406">
            <a:off x="14376138" y="6070769"/>
            <a:ext cx="2064838" cy="1269841"/>
          </a:xfrm>
          <a:prstGeom prst="rect">
            <a:avLst/>
          </a:prstGeom>
        </p:spPr>
      </p:pic>
      <p:pic>
        <p:nvPicPr>
          <p:cNvPr id="66" name="그림 65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5585AE4-A484-2AD9-89CE-9A7A55E9CA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959510" y="9442028"/>
            <a:ext cx="1569659" cy="96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827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1C5B44-AAF3-D922-01CF-EB7189B89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3AAC1E8-1A20-8905-9E2C-490139737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0" y="-2057400"/>
            <a:ext cx="17830800" cy="178308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2975CF85-416B-EDEA-A42B-5BF2C2F64CB2}"/>
              </a:ext>
            </a:extLst>
          </p:cNvPr>
          <p:cNvSpPr txBox="1"/>
          <p:nvPr/>
        </p:nvSpPr>
        <p:spPr>
          <a:xfrm>
            <a:off x="1790700" y="1790700"/>
            <a:ext cx="10934700" cy="1536700"/>
          </a:xfrm>
          <a:prstGeom prst="rect">
            <a:avLst/>
          </a:prstGeom>
        </p:spPr>
        <p:txBody>
          <a:bodyPr lIns="0" tIns="137581" rIns="0" bIns="137581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8666" b="0" i="0" u="none" strike="noStrike">
                <a:solidFill>
                  <a:srgbClr val="323232"/>
                </a:solidFill>
                <a:ea typeface="Pretendard SemiBold"/>
              </a:rPr>
              <a:t>사용자 입력 인터페이스</a:t>
            </a:r>
            <a:endParaRPr lang="ko-KR" sz="8666" b="0" i="0" u="none" strike="noStrike" dirty="0">
              <a:solidFill>
                <a:srgbClr val="323232"/>
              </a:solidFill>
              <a:ea typeface="Pretendard Semi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5639CA0-8D31-24F0-A6B2-8FEABD4473C4}"/>
              </a:ext>
            </a:extLst>
          </p:cNvPr>
          <p:cNvSpPr txBox="1"/>
          <p:nvPr/>
        </p:nvSpPr>
        <p:spPr>
          <a:xfrm>
            <a:off x="1790700" y="3365500"/>
            <a:ext cx="8483600" cy="571500"/>
          </a:xfrm>
          <a:prstGeom prst="rect">
            <a:avLst/>
          </a:prstGeom>
        </p:spPr>
        <p:txBody>
          <a:bodyPr lIns="0" tIns="50798" rIns="0" bIns="50798" rtlCol="0" anchor="ctr"/>
          <a:lstStyle/>
          <a:p>
            <a:pPr lvl="0">
              <a:lnSpc>
                <a:spcPct val="95449"/>
              </a:lnSpc>
            </a:pPr>
            <a:r>
              <a:rPr lang="en" sz="3199" b="0" i="1" u="none" strike="noStrike" dirty="0">
                <a:solidFill>
                  <a:srgbClr val="323232"/>
                </a:solidFill>
                <a:latin typeface="Baskervville Regular"/>
              </a:rPr>
              <a:t>User Input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84671AD-796A-E3DD-7AC6-977A0024DC36}"/>
              </a:ext>
            </a:extLst>
          </p:cNvPr>
          <p:cNvSpPr txBox="1"/>
          <p:nvPr/>
        </p:nvSpPr>
        <p:spPr>
          <a:xfrm>
            <a:off x="23114000" y="508000"/>
            <a:ext cx="762000" cy="381000"/>
          </a:xfrm>
          <a:prstGeom prst="rect">
            <a:avLst/>
          </a:prstGeom>
        </p:spPr>
        <p:txBody>
          <a:bodyPr lIns="0" tIns="33866" rIns="0" bIns="33866" rtlCol="0" anchor="ctr"/>
          <a:lstStyle/>
          <a:p>
            <a:pPr lvl="0" algn="r">
              <a:lnSpc>
                <a:spcPct val="95449"/>
              </a:lnSpc>
            </a:pPr>
            <a:r>
              <a:rPr lang="en" sz="2133" spc="43" dirty="0">
                <a:solidFill>
                  <a:srgbClr val="787878"/>
                </a:solidFill>
                <a:latin typeface="Pretendard Medium"/>
              </a:rPr>
              <a:t>6</a:t>
            </a:r>
            <a:endParaRPr lang="en" sz="2133" b="0" i="0" u="none" strike="noStrike" spc="43" dirty="0">
              <a:solidFill>
                <a:srgbClr val="787878"/>
              </a:solidFill>
              <a:latin typeface="Pretendard Medium"/>
            </a:endParaRPr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DFFF3ADE-74F5-6359-B1C2-A17E5ECAC7E3}"/>
              </a:ext>
            </a:extLst>
          </p:cNvPr>
          <p:cNvSpPr txBox="1"/>
          <p:nvPr/>
        </p:nvSpPr>
        <p:spPr>
          <a:xfrm>
            <a:off x="19481799" y="3937000"/>
            <a:ext cx="3632201" cy="212217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32800"/>
              </a:lnSpc>
            </a:pPr>
            <a:endParaRPr lang="en-US" sz="4800" b="0" i="0" u="none" strike="noStrike" dirty="0">
              <a:solidFill>
                <a:srgbClr val="323232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3" name="그림 2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BBC73E6-17A1-233B-B6C6-0B8361DC1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79" r="70417" b="9568"/>
          <a:stretch>
            <a:fillRect/>
          </a:stretch>
        </p:blipFill>
        <p:spPr>
          <a:xfrm>
            <a:off x="12708467" y="98049"/>
            <a:ext cx="8915401" cy="13519901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40054C26-BC39-B028-9B2E-E1A56EC78A06}"/>
              </a:ext>
            </a:extLst>
          </p:cNvPr>
          <p:cNvSpPr txBox="1"/>
          <p:nvPr/>
        </p:nvSpPr>
        <p:spPr>
          <a:xfrm>
            <a:off x="1790700" y="5681133"/>
            <a:ext cx="8483600" cy="4635500"/>
          </a:xfrm>
          <a:prstGeom prst="rect">
            <a:avLst/>
          </a:prstGeom>
        </p:spPr>
        <p:txBody>
          <a:bodyPr rtlCol="0" anchor="ctr"/>
          <a:lstStyle/>
          <a:p>
            <a:pPr lvl="0" algn="just">
              <a:lnSpc>
                <a:spcPct val="132800"/>
              </a:lnSpc>
            </a:pPr>
            <a:r>
              <a:rPr lang="ko-KR" altLang="ko-KR" sz="4800" dirty="0">
                <a:latin typeface="Pretendard Regular" panose="020B0600000101010101" charset="-127"/>
                <a:ea typeface="Pretendard Regular" panose="020B0600000101010101" charset="-127"/>
              </a:rPr>
              <a:t>좌측 사이드바를 통해 성별</a:t>
            </a:r>
            <a:r>
              <a:rPr lang="en-US" altLang="ko-KR" sz="48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ko-KR" sz="4800" dirty="0">
                <a:latin typeface="Pretendard Regular" panose="020B0600000101010101" charset="-127"/>
                <a:ea typeface="Pretendard Regular" panose="020B0600000101010101" charset="-127"/>
              </a:rPr>
              <a:t>나이</a:t>
            </a:r>
            <a:r>
              <a:rPr lang="en-US" altLang="ko-KR" sz="48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ko-KR" sz="4800" dirty="0">
                <a:latin typeface="Pretendard Regular" panose="020B0600000101010101" charset="-127"/>
                <a:ea typeface="Pretendard Regular" panose="020B0600000101010101" charset="-127"/>
              </a:rPr>
              <a:t>키</a:t>
            </a:r>
            <a:r>
              <a:rPr lang="en-US" altLang="ko-KR" sz="48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ko-KR" sz="4800" dirty="0">
                <a:latin typeface="Pretendard Regular" panose="020B0600000101010101" charset="-127"/>
                <a:ea typeface="Pretendard Regular" panose="020B0600000101010101" charset="-127"/>
              </a:rPr>
              <a:t>몸무게</a:t>
            </a:r>
            <a:r>
              <a:rPr lang="en-US" altLang="ko-KR" sz="48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ko-KR" sz="4800" dirty="0">
                <a:latin typeface="Pretendard Regular" panose="020B0600000101010101" charset="-127"/>
                <a:ea typeface="Pretendard Regular" panose="020B0600000101010101" charset="-127"/>
              </a:rPr>
              <a:t>혈압</a:t>
            </a:r>
            <a:r>
              <a:rPr lang="en-US" altLang="ko-KR" sz="48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ko-KR" sz="4800" dirty="0">
                <a:latin typeface="Pretendard Regular" panose="020B0600000101010101" charset="-127"/>
                <a:ea typeface="Pretendard Regular" panose="020B0600000101010101" charset="-127"/>
              </a:rPr>
              <a:t>운동여부와 같은 다양한 건강 지표를 입력</a:t>
            </a:r>
            <a:endParaRPr lang="en-US" sz="11500" b="0" i="0" u="none" strike="noStrike" dirty="0">
              <a:solidFill>
                <a:srgbClr val="32323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1789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-9563100"/>
            <a:ext cx="17830800" cy="17830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90700" y="1790700"/>
            <a:ext cx="6057900" cy="1536700"/>
          </a:xfrm>
          <a:prstGeom prst="rect">
            <a:avLst/>
          </a:prstGeom>
        </p:spPr>
        <p:txBody>
          <a:bodyPr lIns="0" tIns="137581" rIns="0" bIns="137581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8666" b="0" i="0" u="none" strike="noStrike" dirty="0">
                <a:solidFill>
                  <a:srgbClr val="323232"/>
                </a:solidFill>
                <a:highlight>
                  <a:srgbClr val="FFFFFF"/>
                </a:highlight>
                <a:ea typeface="Pretendard SemiBold"/>
              </a:rPr>
              <a:t>예측모델</a:t>
            </a:r>
            <a:endParaRPr lang="ko-KR" sz="8666" b="0" i="0" u="none" strike="noStrike" dirty="0">
              <a:solidFill>
                <a:srgbClr val="323232"/>
              </a:solidFill>
              <a:highlight>
                <a:srgbClr val="FFFFFF"/>
              </a:highlight>
              <a:ea typeface="Pretendard Semi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790700" y="3365500"/>
            <a:ext cx="8483600" cy="571500"/>
          </a:xfrm>
          <a:prstGeom prst="rect">
            <a:avLst/>
          </a:prstGeom>
        </p:spPr>
        <p:txBody>
          <a:bodyPr lIns="0" tIns="50798" rIns="0" bIns="50798" rtlCol="0" anchor="ctr"/>
          <a:lstStyle/>
          <a:p>
            <a:pPr lvl="0" algn="l">
              <a:lnSpc>
                <a:spcPct val="95449"/>
              </a:lnSpc>
            </a:pPr>
            <a:r>
              <a:rPr lang="en" sz="3199" b="0" i="1" u="none" strike="noStrike" dirty="0">
                <a:solidFill>
                  <a:srgbClr val="323232"/>
                </a:solidFill>
                <a:highlight>
                  <a:srgbClr val="FFFFFF"/>
                </a:highlight>
                <a:latin typeface="Baskervville Regular"/>
              </a:rPr>
              <a:t>Prediction Model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114000" y="508000"/>
            <a:ext cx="762000" cy="381000"/>
          </a:xfrm>
          <a:prstGeom prst="rect">
            <a:avLst/>
          </a:prstGeom>
        </p:spPr>
        <p:txBody>
          <a:bodyPr lIns="0" tIns="33866" rIns="0" bIns="33866" rtlCol="0" anchor="ctr"/>
          <a:lstStyle/>
          <a:p>
            <a:pPr lvl="0" algn="r">
              <a:lnSpc>
                <a:spcPct val="95449"/>
              </a:lnSpc>
            </a:pPr>
            <a:r>
              <a:rPr lang="en" sz="2133" spc="43" dirty="0">
                <a:solidFill>
                  <a:srgbClr val="787878"/>
                </a:solidFill>
                <a:latin typeface="Pretendard Medium"/>
              </a:rPr>
              <a:t>7</a:t>
            </a:r>
            <a:endParaRPr lang="en" sz="2133" b="0" i="0" u="none" strike="noStrike" spc="43" dirty="0">
              <a:solidFill>
                <a:srgbClr val="787878"/>
              </a:solidFill>
              <a:latin typeface="Pretendard Medium"/>
            </a:endParaRPr>
          </a:p>
        </p:txBody>
      </p:sp>
      <p:sp>
        <p:nvSpPr>
          <p:cNvPr id="28" name="TextBox 7">
            <a:extLst>
              <a:ext uri="{FF2B5EF4-FFF2-40B4-BE49-F238E27FC236}">
                <a16:creationId xmlns:a16="http://schemas.microsoft.com/office/drawing/2014/main" id="{2E3DA230-D900-DCEA-FE88-09C6049C8D7C}"/>
              </a:ext>
            </a:extLst>
          </p:cNvPr>
          <p:cNvSpPr txBox="1"/>
          <p:nvPr/>
        </p:nvSpPr>
        <p:spPr>
          <a:xfrm>
            <a:off x="1778000" y="5410200"/>
            <a:ext cx="16992600" cy="5334000"/>
          </a:xfrm>
          <a:prstGeom prst="rect">
            <a:avLst/>
          </a:prstGeom>
        </p:spPr>
        <p:txBody>
          <a:bodyPr rtlCol="0" anchor="ctr"/>
          <a:lstStyle/>
          <a:p>
            <a:pPr lvl="0">
              <a:lnSpc>
                <a:spcPct val="132800"/>
              </a:lnSpc>
            </a:pPr>
            <a:endParaRPr lang="en-US" sz="3999" b="0" i="0" u="none" strike="noStrike" dirty="0">
              <a:solidFill>
                <a:srgbClr val="323232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>
              <a:lnSpc>
                <a:spcPct val="132800"/>
              </a:lnSpc>
            </a:pPr>
            <a:r>
              <a:rPr lang="ko-KR" altLang="en-US" sz="3999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개인 건강검진 정보 데이터를  </a:t>
            </a:r>
            <a:r>
              <a:rPr lang="en-US" altLang="ko-KR" sz="3999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8:2</a:t>
            </a:r>
            <a:r>
              <a:rPr lang="ko-KR" altLang="en-US" sz="3999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로 학습</a:t>
            </a:r>
            <a:r>
              <a:rPr lang="en-US" altLang="ko-KR" sz="3999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/ </a:t>
            </a:r>
            <a:r>
              <a:rPr lang="ko-KR" altLang="en-US" sz="3999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훈련데이터 분할 후 </a:t>
            </a:r>
            <a:r>
              <a:rPr lang="ko-KR" altLang="en-US" sz="3999" dirty="0" err="1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결측치와</a:t>
            </a:r>
            <a:r>
              <a:rPr lang="ko-KR" altLang="en-US" sz="3999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이상치 처리</a:t>
            </a:r>
            <a:endParaRPr lang="en-US" altLang="ko-KR" sz="3999" dirty="0">
              <a:solidFill>
                <a:srgbClr val="32323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32800"/>
              </a:lnSpc>
            </a:pPr>
            <a:r>
              <a:rPr lang="ko-KR" altLang="en-US" sz="3999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나이는 일 단위를 년 단위로 변환</a:t>
            </a:r>
            <a:r>
              <a:rPr lang="en-US" altLang="ko-KR" sz="3999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3999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키</a:t>
            </a:r>
            <a:r>
              <a:rPr lang="en-US" altLang="ko-KR" sz="3999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3999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몸무게를 이용해 </a:t>
            </a:r>
            <a:r>
              <a:rPr lang="en-US" altLang="ko-KR" sz="3999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BMI </a:t>
            </a:r>
            <a:r>
              <a:rPr lang="ko-KR" altLang="en-US" sz="3999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변수 추가</a:t>
            </a:r>
            <a:endParaRPr lang="en-US" altLang="ko-KR" sz="3999" dirty="0">
              <a:solidFill>
                <a:srgbClr val="32323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32800"/>
              </a:lnSpc>
            </a:pPr>
            <a:r>
              <a:rPr lang="ko-KR" altLang="en-US" sz="3999" dirty="0" err="1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변수명</a:t>
            </a:r>
            <a:r>
              <a:rPr lang="en-US" altLang="ko-KR" sz="3999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:</a:t>
            </a:r>
          </a:p>
          <a:p>
            <a:pPr lvl="0">
              <a:lnSpc>
                <a:spcPct val="132800"/>
              </a:lnSpc>
            </a:pPr>
            <a:endParaRPr lang="en-US" sz="3999" dirty="0">
              <a:solidFill>
                <a:srgbClr val="32323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32800"/>
              </a:lnSpc>
            </a:pPr>
            <a:endParaRPr lang="en-US" sz="3999" b="0" i="0" u="none" strike="noStrike" dirty="0">
              <a:solidFill>
                <a:srgbClr val="32323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32800"/>
              </a:lnSpc>
            </a:pPr>
            <a:r>
              <a:rPr lang="en-US" sz="3999" b="0" i="0" u="none" strike="noStrike" dirty="0" err="1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XGBoost</a:t>
            </a:r>
            <a:r>
              <a:rPr lang="en-US" sz="3999" b="0" i="0" u="none" strike="noStrike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3999" b="0" i="0" u="none" strike="noStrike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모델 사용</a:t>
            </a:r>
            <a:endParaRPr lang="en-US" altLang="ko-KR" sz="3999" b="0" i="0" u="none" strike="noStrike" dirty="0">
              <a:solidFill>
                <a:srgbClr val="32323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32800"/>
              </a:lnSpc>
            </a:pPr>
            <a:endParaRPr lang="en-US" altLang="ko-KR" sz="3999" dirty="0">
              <a:solidFill>
                <a:srgbClr val="32323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32800"/>
              </a:lnSpc>
            </a:pPr>
            <a:r>
              <a:rPr lang="en-US" altLang="ko-KR" sz="3999" b="0" i="0" u="none" strike="noStrike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Grid Search </a:t>
            </a:r>
            <a:r>
              <a:rPr lang="ko-KR" altLang="en-US" sz="3999" b="0" i="0" u="none" strike="noStrike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통해 </a:t>
            </a:r>
            <a:r>
              <a:rPr lang="ko-KR" altLang="en-US" sz="3999" b="0" i="0" u="none" strike="noStrike" dirty="0" err="1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하이퍼</a:t>
            </a:r>
            <a:r>
              <a:rPr lang="ko-KR" altLang="en-US" sz="3999" b="0" i="0" u="none" strike="noStrike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 파라미터 튜닝 수행</a:t>
            </a:r>
            <a:endParaRPr lang="en-US" altLang="ko-KR" sz="3999" dirty="0">
              <a:solidFill>
                <a:srgbClr val="32323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32800"/>
              </a:lnSpc>
            </a:pPr>
            <a:r>
              <a:rPr lang="en-US" altLang="ko-KR" sz="4000" dirty="0" err="1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learining_rate</a:t>
            </a:r>
            <a:r>
              <a:rPr lang="en-US" altLang="ko-KR" sz="4000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=0.1,  </a:t>
            </a:r>
            <a:r>
              <a:rPr lang="en-US" altLang="ko-KR" sz="4000" dirty="0" err="1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max_depth</a:t>
            </a:r>
            <a:r>
              <a:rPr lang="en-US" altLang="ko-KR" sz="4000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=3, </a:t>
            </a:r>
            <a:r>
              <a:rPr lang="en-US" altLang="ko-KR" sz="4000" dirty="0" err="1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n_estimator</a:t>
            </a:r>
            <a:r>
              <a:rPr lang="en-US" altLang="ko-KR" sz="4000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=200, subsample=0.7</a:t>
            </a:r>
          </a:p>
          <a:p>
            <a:pPr lvl="0">
              <a:lnSpc>
                <a:spcPct val="132800"/>
              </a:lnSpc>
            </a:pPr>
            <a:endParaRPr lang="en-US" altLang="ko-KR" sz="4000" b="0" i="0" u="none" strike="noStrike" dirty="0">
              <a:solidFill>
                <a:srgbClr val="32323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>
              <a:lnSpc>
                <a:spcPct val="132800"/>
              </a:lnSpc>
            </a:pPr>
            <a:r>
              <a:rPr lang="ko-KR" altLang="en-US" sz="4000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최종성능</a:t>
            </a:r>
            <a:r>
              <a:rPr lang="en-US" altLang="ko-KR" sz="4000" dirty="0">
                <a:solidFill>
                  <a:srgbClr val="323232"/>
                </a:solidFill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en-US" altLang="ko-KR" sz="4000" dirty="0">
                <a:latin typeface="Pretendard Regular" panose="020B0600000101010101" charset="-127"/>
                <a:ea typeface="Pretendard Regular" panose="020B0600000101010101" charset="-127"/>
              </a:rPr>
              <a:t>Precision=0.75,  Recall=0.70, f1-score= 0.72, accuracy=0.73</a:t>
            </a:r>
          </a:p>
        </p:txBody>
      </p:sp>
      <p:pic>
        <p:nvPicPr>
          <p:cNvPr id="6" name="그림 5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F401661-D911-44CC-7774-54CD33F6E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0" t="10101" r="61258" b="70271"/>
          <a:stretch>
            <a:fillRect/>
          </a:stretch>
        </p:blipFill>
        <p:spPr>
          <a:xfrm>
            <a:off x="16070582" y="7416801"/>
            <a:ext cx="7848598" cy="3327399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981356F-8045-CC9F-E357-2B6EB8B894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23571"/>
              </p:ext>
            </p:extLst>
          </p:nvPr>
        </p:nvGraphicFramePr>
        <p:xfrm>
          <a:off x="1816100" y="6492240"/>
          <a:ext cx="22044660" cy="1432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4060">
                  <a:extLst>
                    <a:ext uri="{9D8B030D-6E8A-4147-A177-3AD203B41FA5}">
                      <a16:colId xmlns:a16="http://schemas.microsoft.com/office/drawing/2014/main" val="1620442536"/>
                    </a:ext>
                  </a:extLst>
                </a:gridCol>
                <a:gridCol w="2004060">
                  <a:extLst>
                    <a:ext uri="{9D8B030D-6E8A-4147-A177-3AD203B41FA5}">
                      <a16:colId xmlns:a16="http://schemas.microsoft.com/office/drawing/2014/main" val="3516513429"/>
                    </a:ext>
                  </a:extLst>
                </a:gridCol>
                <a:gridCol w="2004060">
                  <a:extLst>
                    <a:ext uri="{9D8B030D-6E8A-4147-A177-3AD203B41FA5}">
                      <a16:colId xmlns:a16="http://schemas.microsoft.com/office/drawing/2014/main" val="3657279655"/>
                    </a:ext>
                  </a:extLst>
                </a:gridCol>
                <a:gridCol w="2004060">
                  <a:extLst>
                    <a:ext uri="{9D8B030D-6E8A-4147-A177-3AD203B41FA5}">
                      <a16:colId xmlns:a16="http://schemas.microsoft.com/office/drawing/2014/main" val="572432004"/>
                    </a:ext>
                  </a:extLst>
                </a:gridCol>
                <a:gridCol w="2004060">
                  <a:extLst>
                    <a:ext uri="{9D8B030D-6E8A-4147-A177-3AD203B41FA5}">
                      <a16:colId xmlns:a16="http://schemas.microsoft.com/office/drawing/2014/main" val="1864165042"/>
                    </a:ext>
                  </a:extLst>
                </a:gridCol>
                <a:gridCol w="2004060">
                  <a:extLst>
                    <a:ext uri="{9D8B030D-6E8A-4147-A177-3AD203B41FA5}">
                      <a16:colId xmlns:a16="http://schemas.microsoft.com/office/drawing/2014/main" val="669332323"/>
                    </a:ext>
                  </a:extLst>
                </a:gridCol>
                <a:gridCol w="2004060">
                  <a:extLst>
                    <a:ext uri="{9D8B030D-6E8A-4147-A177-3AD203B41FA5}">
                      <a16:colId xmlns:a16="http://schemas.microsoft.com/office/drawing/2014/main" val="1395943452"/>
                    </a:ext>
                  </a:extLst>
                </a:gridCol>
                <a:gridCol w="2004060">
                  <a:extLst>
                    <a:ext uri="{9D8B030D-6E8A-4147-A177-3AD203B41FA5}">
                      <a16:colId xmlns:a16="http://schemas.microsoft.com/office/drawing/2014/main" val="1445554318"/>
                    </a:ext>
                  </a:extLst>
                </a:gridCol>
                <a:gridCol w="2004060">
                  <a:extLst>
                    <a:ext uri="{9D8B030D-6E8A-4147-A177-3AD203B41FA5}">
                      <a16:colId xmlns:a16="http://schemas.microsoft.com/office/drawing/2014/main" val="3212940243"/>
                    </a:ext>
                  </a:extLst>
                </a:gridCol>
                <a:gridCol w="2004060">
                  <a:extLst>
                    <a:ext uri="{9D8B030D-6E8A-4147-A177-3AD203B41FA5}">
                      <a16:colId xmlns:a16="http://schemas.microsoft.com/office/drawing/2014/main" val="705607904"/>
                    </a:ext>
                  </a:extLst>
                </a:gridCol>
                <a:gridCol w="2004060">
                  <a:extLst>
                    <a:ext uri="{9D8B030D-6E8A-4147-A177-3AD203B41FA5}">
                      <a16:colId xmlns:a16="http://schemas.microsoft.com/office/drawing/2014/main" val="4204157234"/>
                    </a:ext>
                  </a:extLst>
                </a:gridCol>
              </a:tblGrid>
              <a:tr h="990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age</a:t>
                      </a:r>
                      <a:endParaRPr lang="ko-KR" altLang="en-US" sz="4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gender</a:t>
                      </a:r>
                      <a:endParaRPr lang="ko-KR" altLang="en-US" sz="4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4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height</a:t>
                      </a:r>
                      <a:endParaRPr lang="ko-KR" altLang="en-US" sz="44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4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weight</a:t>
                      </a:r>
                      <a:endParaRPr lang="ko-KR" altLang="en-US" sz="44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400" dirty="0" err="1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ap_hi</a:t>
                      </a:r>
                      <a:endParaRPr lang="ko-KR" altLang="en-US" sz="44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400" dirty="0" err="1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ap_lo</a:t>
                      </a:r>
                      <a:endParaRPr lang="ko-KR" altLang="en-US" sz="44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4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cholesterol</a:t>
                      </a:r>
                      <a:endParaRPr lang="ko-KR" altLang="en-US" sz="44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400" dirty="0" err="1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gluc</a:t>
                      </a:r>
                      <a:endParaRPr lang="ko-KR" altLang="en-US" sz="44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4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smoke</a:t>
                      </a:r>
                      <a:endParaRPr lang="ko-KR" altLang="en-US" sz="44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4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alco</a:t>
                      </a:r>
                      <a:endParaRPr lang="ko-KR" altLang="en-US" sz="44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4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active</a:t>
                      </a:r>
                      <a:endParaRPr lang="ko-KR" altLang="en-US" sz="44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05714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-2057400"/>
            <a:ext cx="17830800" cy="17830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90700" y="1790700"/>
            <a:ext cx="8483600" cy="1536700"/>
          </a:xfrm>
          <a:prstGeom prst="rect">
            <a:avLst/>
          </a:prstGeom>
        </p:spPr>
        <p:txBody>
          <a:bodyPr lIns="0" tIns="137581" rIns="0" bIns="137581" rtlCol="0" anchor="ctr"/>
          <a:lstStyle/>
          <a:p>
            <a:pPr lvl="0" algn="l">
              <a:lnSpc>
                <a:spcPct val="95449"/>
              </a:lnSpc>
            </a:pPr>
            <a:r>
              <a:rPr lang="en-US" altLang="ko-KR" sz="8666" b="0" i="0" u="none" strike="noStrike" dirty="0">
                <a:solidFill>
                  <a:srgbClr val="323232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XAI: SHAP </a:t>
            </a:r>
            <a:r>
              <a:rPr lang="ko-KR" altLang="en-US" sz="8666" b="0" i="0" u="none" strike="noStrike" dirty="0">
                <a:solidFill>
                  <a:srgbClr val="323232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시각화</a:t>
            </a:r>
            <a:endParaRPr lang="ko-KR" sz="8666" b="0" i="0" u="none" strike="noStrike" dirty="0">
              <a:solidFill>
                <a:srgbClr val="323232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90700" y="3365500"/>
            <a:ext cx="8483600" cy="571500"/>
          </a:xfrm>
          <a:prstGeom prst="rect">
            <a:avLst/>
          </a:prstGeom>
        </p:spPr>
        <p:txBody>
          <a:bodyPr lIns="0" tIns="50798" rIns="0" bIns="50798" rtlCol="0" anchor="ctr"/>
          <a:lstStyle/>
          <a:p>
            <a:pPr lvl="0" algn="l">
              <a:lnSpc>
                <a:spcPct val="95449"/>
              </a:lnSpc>
            </a:pPr>
            <a:r>
              <a:rPr lang="en" sz="3199" b="0" i="1" u="none" strike="noStrike" dirty="0">
                <a:solidFill>
                  <a:srgbClr val="323232"/>
                </a:solidFill>
                <a:latin typeface="Baskervville Regular"/>
              </a:rPr>
              <a:t>XAI:  SHAP  Visualization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114000" y="508000"/>
            <a:ext cx="762000" cy="381000"/>
          </a:xfrm>
          <a:prstGeom prst="rect">
            <a:avLst/>
          </a:prstGeom>
        </p:spPr>
        <p:txBody>
          <a:bodyPr lIns="0" tIns="33866" rIns="0" bIns="33866" rtlCol="0" anchor="ctr"/>
          <a:lstStyle/>
          <a:p>
            <a:pPr lvl="0" algn="r">
              <a:lnSpc>
                <a:spcPct val="95449"/>
              </a:lnSpc>
            </a:pPr>
            <a:r>
              <a:rPr lang="en" sz="2133" spc="43" dirty="0">
                <a:solidFill>
                  <a:srgbClr val="787878"/>
                </a:solidFill>
                <a:latin typeface="Pretendard Medium"/>
              </a:rPr>
              <a:t>8</a:t>
            </a:r>
            <a:endParaRPr lang="en" sz="2133" b="0" i="0" u="none" strike="noStrike" spc="43" dirty="0">
              <a:solidFill>
                <a:srgbClr val="787878"/>
              </a:solidFill>
              <a:latin typeface="Pretendard Medium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CCD5AA6-ACFD-BF34-1DFF-08AA646CA5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7980" r="2434" b="5320"/>
          <a:stretch>
            <a:fillRect/>
          </a:stretch>
        </p:blipFill>
        <p:spPr bwMode="auto">
          <a:xfrm>
            <a:off x="1447800" y="4191000"/>
            <a:ext cx="14772640" cy="856055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8" name="TextBox 7">
            <a:extLst>
              <a:ext uri="{FF2B5EF4-FFF2-40B4-BE49-F238E27FC236}">
                <a16:creationId xmlns:a16="http://schemas.microsoft.com/office/drawing/2014/main" id="{8F9537AE-E824-B487-59FF-703C093BFD31}"/>
              </a:ext>
            </a:extLst>
          </p:cNvPr>
          <p:cNvSpPr txBox="1"/>
          <p:nvPr/>
        </p:nvSpPr>
        <p:spPr>
          <a:xfrm>
            <a:off x="16687800" y="5486400"/>
            <a:ext cx="6934200" cy="2819400"/>
          </a:xfrm>
          <a:prstGeom prst="rect">
            <a:avLst/>
          </a:prstGeom>
        </p:spPr>
        <p:txBody>
          <a:bodyPr rtlCol="0" anchor="ctr"/>
          <a:lstStyle/>
          <a:p>
            <a:pPr lvl="0">
              <a:lnSpc>
                <a:spcPct val="116199"/>
              </a:lnSpc>
            </a:pPr>
            <a:endParaRPr lang="en-US" altLang="ko-KR" sz="3999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16199"/>
              </a:lnSpc>
            </a:pPr>
            <a:r>
              <a:rPr lang="ko-KR" altLang="en-US" sz="3999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사용자의 행동 변화를 유도 가능</a:t>
            </a:r>
            <a:endParaRPr lang="en-US" altLang="ko-KR" sz="3999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16199"/>
              </a:lnSpc>
            </a:pPr>
            <a:endParaRPr lang="en-US" altLang="ko-KR" sz="3999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16199"/>
              </a:lnSpc>
            </a:pPr>
            <a:r>
              <a:rPr lang="en-US" altLang="ko-KR" sz="3999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SHAP</a:t>
            </a:r>
            <a:r>
              <a:rPr lang="ko-KR" altLang="en-US" sz="3999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을 사용하여 정량적 분석</a:t>
            </a:r>
            <a:endParaRPr lang="en-US" altLang="ko-KR" sz="3999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571500" lvl="0" indent="-571500">
              <a:lnSpc>
                <a:spcPct val="116199"/>
              </a:lnSpc>
              <a:buFont typeface="Wingdings" panose="05000000000000000000" pitchFamily="2" charset="2"/>
              <a:buChar char="è"/>
            </a:pPr>
            <a:r>
              <a:rPr lang="ko-KR" altLang="en-US" sz="3999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사용자의 이해를 도움</a:t>
            </a:r>
            <a:endParaRPr lang="en-US" altLang="ko-KR" sz="3999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571500" lvl="0" indent="-571500">
              <a:lnSpc>
                <a:spcPct val="116199"/>
              </a:lnSpc>
              <a:buFont typeface="Wingdings" panose="05000000000000000000" pitchFamily="2" charset="2"/>
              <a:buChar char="è"/>
            </a:pPr>
            <a:endParaRPr lang="en-US" altLang="ko-KR" sz="3999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B3E16C-E0EA-4A40-6D6C-E3FA43411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55B2AD1-1A87-6074-15C0-F4B66E2F9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-2057400"/>
            <a:ext cx="17830800" cy="178308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72853208-BA97-BB13-5162-8C833F834582}"/>
              </a:ext>
            </a:extLst>
          </p:cNvPr>
          <p:cNvSpPr txBox="1"/>
          <p:nvPr/>
        </p:nvSpPr>
        <p:spPr>
          <a:xfrm>
            <a:off x="1790700" y="1790700"/>
            <a:ext cx="8483600" cy="1536700"/>
          </a:xfrm>
          <a:prstGeom prst="rect">
            <a:avLst/>
          </a:prstGeom>
        </p:spPr>
        <p:txBody>
          <a:bodyPr lIns="0" tIns="137581" rIns="0" bIns="137581" rtlCol="0" anchor="ctr"/>
          <a:lstStyle/>
          <a:p>
            <a:pPr lvl="0" algn="l">
              <a:lnSpc>
                <a:spcPct val="95449"/>
              </a:lnSpc>
            </a:pPr>
            <a:r>
              <a:rPr lang="en-US" altLang="ko-KR" sz="8666" b="0" i="0" u="none" strike="noStrike" dirty="0">
                <a:solidFill>
                  <a:srgbClr val="323232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XAI: SHAP </a:t>
            </a:r>
            <a:r>
              <a:rPr lang="ko-KR" altLang="en-US" sz="8666" b="0" i="0" u="none" strike="noStrike" dirty="0">
                <a:solidFill>
                  <a:srgbClr val="323232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시각화</a:t>
            </a:r>
            <a:endParaRPr lang="ko-KR" sz="8666" b="0" i="0" u="none" strike="noStrike" dirty="0">
              <a:solidFill>
                <a:srgbClr val="323232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83B4F93-62A6-0B56-136B-29B76E3D4E34}"/>
              </a:ext>
            </a:extLst>
          </p:cNvPr>
          <p:cNvSpPr txBox="1"/>
          <p:nvPr/>
        </p:nvSpPr>
        <p:spPr>
          <a:xfrm>
            <a:off x="1790700" y="3365500"/>
            <a:ext cx="8483600" cy="571500"/>
          </a:xfrm>
          <a:prstGeom prst="rect">
            <a:avLst/>
          </a:prstGeom>
        </p:spPr>
        <p:txBody>
          <a:bodyPr lIns="0" tIns="50798" rIns="0" bIns="50798" rtlCol="0" anchor="ctr"/>
          <a:lstStyle/>
          <a:p>
            <a:pPr lvl="0" algn="l">
              <a:lnSpc>
                <a:spcPct val="95449"/>
              </a:lnSpc>
            </a:pPr>
            <a:r>
              <a:rPr lang="en" sz="3199" b="0" i="1" u="none" strike="noStrike" dirty="0">
                <a:solidFill>
                  <a:srgbClr val="323232"/>
                </a:solidFill>
                <a:latin typeface="Baskervville Regular"/>
              </a:rPr>
              <a:t>XAI:  SHAP  Visualization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C164F8B-1445-714C-C16E-DC1ED36F5565}"/>
              </a:ext>
            </a:extLst>
          </p:cNvPr>
          <p:cNvSpPr txBox="1"/>
          <p:nvPr/>
        </p:nvSpPr>
        <p:spPr>
          <a:xfrm>
            <a:off x="23088600" y="508000"/>
            <a:ext cx="762000" cy="381000"/>
          </a:xfrm>
          <a:prstGeom prst="rect">
            <a:avLst/>
          </a:prstGeom>
        </p:spPr>
        <p:txBody>
          <a:bodyPr lIns="0" tIns="33866" rIns="0" bIns="33866" rtlCol="0" anchor="ctr"/>
          <a:lstStyle/>
          <a:p>
            <a:pPr lvl="0" algn="r">
              <a:lnSpc>
                <a:spcPct val="95449"/>
              </a:lnSpc>
            </a:pPr>
            <a:r>
              <a:rPr lang="en" sz="2133" b="0" i="0" u="none" strike="noStrike" spc="43" dirty="0">
                <a:solidFill>
                  <a:srgbClr val="787878"/>
                </a:solidFill>
                <a:latin typeface="Pretendard Medium"/>
              </a:rPr>
              <a:t>9</a:t>
            </a:r>
          </a:p>
        </p:txBody>
      </p:sp>
      <p:sp>
        <p:nvSpPr>
          <p:cNvPr id="28" name="TextBox 7">
            <a:extLst>
              <a:ext uri="{FF2B5EF4-FFF2-40B4-BE49-F238E27FC236}">
                <a16:creationId xmlns:a16="http://schemas.microsoft.com/office/drawing/2014/main" id="{22F4B47E-BC41-7F5F-E0C8-37ABA55533B3}"/>
              </a:ext>
            </a:extLst>
          </p:cNvPr>
          <p:cNvSpPr txBox="1"/>
          <p:nvPr/>
        </p:nvSpPr>
        <p:spPr>
          <a:xfrm>
            <a:off x="13305367" y="5181600"/>
            <a:ext cx="11087100" cy="4724400"/>
          </a:xfrm>
          <a:prstGeom prst="rect">
            <a:avLst/>
          </a:prstGeom>
        </p:spPr>
        <p:txBody>
          <a:bodyPr rtlCol="0" anchor="ctr"/>
          <a:lstStyle/>
          <a:p>
            <a:pPr lvl="0">
              <a:lnSpc>
                <a:spcPct val="116199"/>
              </a:lnSpc>
            </a:pPr>
            <a:r>
              <a:rPr lang="ko-KR" altLang="en-US" sz="3999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사용자의 입력 정보에 맞추어 실시간으로 시각화</a:t>
            </a:r>
            <a:endParaRPr lang="en-US" altLang="ko-KR" sz="3999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16199"/>
              </a:lnSpc>
            </a:pPr>
            <a:endParaRPr lang="en-US" altLang="ko-KR" sz="3999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>
              <a:lnSpc>
                <a:spcPct val="116199"/>
              </a:lnSpc>
            </a:pPr>
            <a:r>
              <a:rPr lang="ko-KR" altLang="en-US" sz="3999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모델의 예측을 직관적으로 설명</a:t>
            </a:r>
            <a:endParaRPr lang="en-US" altLang="ko-KR" sz="3999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16199"/>
              </a:lnSpc>
            </a:pPr>
            <a:r>
              <a:rPr lang="ko-KR" altLang="en-US" sz="3999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모델 내부의 판단 과정을 투명하게 나타냄</a:t>
            </a:r>
            <a:endParaRPr lang="en-US" altLang="ko-KR" sz="3999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16199"/>
              </a:lnSpc>
            </a:pPr>
            <a:endParaRPr lang="en-US" sz="3999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3" name="그림 2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575EE13-0314-F636-6BE9-9693BD95FF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4" t="29729" r="57719" b="46297"/>
          <a:stretch>
            <a:fillRect/>
          </a:stretch>
        </p:blipFill>
        <p:spPr>
          <a:xfrm>
            <a:off x="1236133" y="4766734"/>
            <a:ext cx="11776912" cy="546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89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3026</TotalTime>
  <Words>799</Words>
  <Application>Microsoft Office PowerPoint</Application>
  <PresentationFormat>사용자 지정</PresentationFormat>
  <Paragraphs>139</Paragraphs>
  <Slides>14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5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승현 오</cp:lastModifiedBy>
  <cp:revision>2</cp:revision>
  <dcterms:created xsi:type="dcterms:W3CDTF">2006-08-16T00:00:00Z</dcterms:created>
  <dcterms:modified xsi:type="dcterms:W3CDTF">2025-11-07T16:27:57Z</dcterms:modified>
</cp:coreProperties>
</file>